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E78648-D983-4890-9AC6-5D74AEFCD8E7}" v="51" dt="2025-03-13T04:06:02.0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94660"/>
  </p:normalViewPr>
  <p:slideViewPr>
    <p:cSldViewPr snapToGrid="0">
      <p:cViewPr varScale="1">
        <p:scale>
          <a:sx n="150" d="100"/>
          <a:sy n="150" d="100"/>
        </p:scale>
        <p:origin x="70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zeyfe Öktem" userId="72ccd8bc0e6523f2" providerId="LiveId" clId="{63E78648-D983-4890-9AC6-5D74AEFCD8E7}"/>
    <pc:docChg chg="undo custSel addSld delSld modSld">
      <pc:chgData name="Huzeyfe Öktem" userId="72ccd8bc0e6523f2" providerId="LiveId" clId="{63E78648-D983-4890-9AC6-5D74AEFCD8E7}" dt="2025-03-13T04:10:33.895" v="1363" actId="20577"/>
      <pc:docMkLst>
        <pc:docMk/>
      </pc:docMkLst>
      <pc:sldChg chg="modSp mod">
        <pc:chgData name="Huzeyfe Öktem" userId="72ccd8bc0e6523f2" providerId="LiveId" clId="{63E78648-D983-4890-9AC6-5D74AEFCD8E7}" dt="2025-03-13T02:54:06.756" v="40" actId="5793"/>
        <pc:sldMkLst>
          <pc:docMk/>
          <pc:sldMk cId="1464992190" sldId="257"/>
        </pc:sldMkLst>
        <pc:spChg chg="mod">
          <ac:chgData name="Huzeyfe Öktem" userId="72ccd8bc0e6523f2" providerId="LiveId" clId="{63E78648-D983-4890-9AC6-5D74AEFCD8E7}" dt="2025-03-13T02:54:06.756" v="40" actId="5793"/>
          <ac:spMkLst>
            <pc:docMk/>
            <pc:sldMk cId="1464992190" sldId="257"/>
            <ac:spMk id="13" creationId="{C1C442E3-F403-1F01-9F62-88F42AC515A7}"/>
          </ac:spMkLst>
        </pc:spChg>
      </pc:sldChg>
      <pc:sldChg chg="addSp delSp modSp new mod modTransition modClrScheme chgLayout">
        <pc:chgData name="Huzeyfe Öktem" userId="72ccd8bc0e6523f2" providerId="LiveId" clId="{63E78648-D983-4890-9AC6-5D74AEFCD8E7}" dt="2025-03-13T04:10:33.895" v="1363" actId="20577"/>
        <pc:sldMkLst>
          <pc:docMk/>
          <pc:sldMk cId="2970879968" sldId="263"/>
        </pc:sldMkLst>
        <pc:spChg chg="add mod">
          <ac:chgData name="Huzeyfe Öktem" userId="72ccd8bc0e6523f2" providerId="LiveId" clId="{63E78648-D983-4890-9AC6-5D74AEFCD8E7}" dt="2025-03-13T02:48:57.482" v="10" actId="20577"/>
          <ac:spMkLst>
            <pc:docMk/>
            <pc:sldMk cId="2970879968" sldId="263"/>
            <ac:spMk id="2" creationId="{5B511751-3A6E-3F6B-E36B-FCEB9226549C}"/>
          </ac:spMkLst>
        </pc:spChg>
        <pc:spChg chg="add del mod">
          <ac:chgData name="Huzeyfe Öktem" userId="72ccd8bc0e6523f2" providerId="LiveId" clId="{63E78648-D983-4890-9AC6-5D74AEFCD8E7}" dt="2025-03-13T02:50:01.483" v="11"/>
          <ac:spMkLst>
            <pc:docMk/>
            <pc:sldMk cId="2970879968" sldId="263"/>
            <ac:spMk id="3" creationId="{F3A19694-6E84-0066-CA44-AEAB04878109}"/>
          </ac:spMkLst>
        </pc:spChg>
        <pc:spChg chg="add mod">
          <ac:chgData name="Huzeyfe Öktem" userId="72ccd8bc0e6523f2" providerId="LiveId" clId="{63E78648-D983-4890-9AC6-5D74AEFCD8E7}" dt="2025-03-13T04:10:33.895" v="1363" actId="20577"/>
          <ac:spMkLst>
            <pc:docMk/>
            <pc:sldMk cId="2970879968" sldId="263"/>
            <ac:spMk id="4" creationId="{D5378B33-8BF6-3446-B94E-7218871F9764}"/>
          </ac:spMkLst>
        </pc:spChg>
      </pc:sldChg>
      <pc:sldChg chg="addSp delSp modSp new mod modTransition setBg">
        <pc:chgData name="Huzeyfe Öktem" userId="72ccd8bc0e6523f2" providerId="LiveId" clId="{63E78648-D983-4890-9AC6-5D74AEFCD8E7}" dt="2025-03-13T03:17:34.752" v="602"/>
        <pc:sldMkLst>
          <pc:docMk/>
          <pc:sldMk cId="3509992259" sldId="264"/>
        </pc:sldMkLst>
        <pc:spChg chg="mod">
          <ac:chgData name="Huzeyfe Öktem" userId="72ccd8bc0e6523f2" providerId="LiveId" clId="{63E78648-D983-4890-9AC6-5D74AEFCD8E7}" dt="2025-03-13T02:59:48.724" v="91" actId="20577"/>
          <ac:spMkLst>
            <pc:docMk/>
            <pc:sldMk cId="3509992259" sldId="264"/>
            <ac:spMk id="2" creationId="{CB08488F-ABF7-F07E-6A98-93E3B05B6418}"/>
          </ac:spMkLst>
        </pc:spChg>
        <pc:spChg chg="mod">
          <ac:chgData name="Huzeyfe Öktem" userId="72ccd8bc0e6523f2" providerId="LiveId" clId="{63E78648-D983-4890-9AC6-5D74AEFCD8E7}" dt="2025-03-13T03:17:26.090" v="601" actId="20577"/>
          <ac:spMkLst>
            <pc:docMk/>
            <pc:sldMk cId="3509992259" sldId="264"/>
            <ac:spMk id="3" creationId="{2B8C9FFC-8990-761A-4F03-4E267D453A73}"/>
          </ac:spMkLst>
        </pc:spChg>
        <pc:spChg chg="add del mod">
          <ac:chgData name="Huzeyfe Öktem" userId="72ccd8bc0e6523f2" providerId="LiveId" clId="{63E78648-D983-4890-9AC6-5D74AEFCD8E7}" dt="2025-03-13T03:12:24.708" v="401" actId="21"/>
          <ac:spMkLst>
            <pc:docMk/>
            <pc:sldMk cId="3509992259" sldId="264"/>
            <ac:spMk id="4" creationId="{4E76F185-9352-ADF4-CD66-0F52C0E96361}"/>
          </ac:spMkLst>
        </pc:spChg>
        <pc:spChg chg="add mod">
          <ac:chgData name="Huzeyfe Öktem" userId="72ccd8bc0e6523f2" providerId="LiveId" clId="{63E78648-D983-4890-9AC6-5D74AEFCD8E7}" dt="2025-03-13T03:12:04.763" v="399"/>
          <ac:spMkLst>
            <pc:docMk/>
            <pc:sldMk cId="3509992259" sldId="264"/>
            <ac:spMk id="5" creationId="{1F627738-16D9-9025-A7C9-6980516528FB}"/>
          </ac:spMkLst>
        </pc:spChg>
      </pc:sldChg>
      <pc:sldChg chg="modSp new mod modTransition">
        <pc:chgData name="Huzeyfe Öktem" userId="72ccd8bc0e6523f2" providerId="LiveId" clId="{63E78648-D983-4890-9AC6-5D74AEFCD8E7}" dt="2025-03-13T03:27:24.530" v="903"/>
        <pc:sldMkLst>
          <pc:docMk/>
          <pc:sldMk cId="3071028992" sldId="265"/>
        </pc:sldMkLst>
        <pc:spChg chg="mod">
          <ac:chgData name="Huzeyfe Öktem" userId="72ccd8bc0e6523f2" providerId="LiveId" clId="{63E78648-D983-4890-9AC6-5D74AEFCD8E7}" dt="2025-03-13T03:18:04.900" v="604"/>
          <ac:spMkLst>
            <pc:docMk/>
            <pc:sldMk cId="3071028992" sldId="265"/>
            <ac:spMk id="2" creationId="{60250A57-C8F9-6EEF-BB7F-5715DCFF09A9}"/>
          </ac:spMkLst>
        </pc:spChg>
        <pc:spChg chg="mod">
          <ac:chgData name="Huzeyfe Öktem" userId="72ccd8bc0e6523f2" providerId="LiveId" clId="{63E78648-D983-4890-9AC6-5D74AEFCD8E7}" dt="2025-03-13T03:27:20.451" v="902" actId="20577"/>
          <ac:spMkLst>
            <pc:docMk/>
            <pc:sldMk cId="3071028992" sldId="265"/>
            <ac:spMk id="3" creationId="{90CA6D42-6BAB-7FD1-A2E7-60D237027FE0}"/>
          </ac:spMkLst>
        </pc:spChg>
      </pc:sldChg>
      <pc:sldChg chg="modSp new mod modTransition">
        <pc:chgData name="Huzeyfe Öktem" userId="72ccd8bc0e6523f2" providerId="LiveId" clId="{63E78648-D983-4890-9AC6-5D74AEFCD8E7}" dt="2025-03-13T03:51:46.800" v="1202"/>
        <pc:sldMkLst>
          <pc:docMk/>
          <pc:sldMk cId="1463590287" sldId="266"/>
        </pc:sldMkLst>
        <pc:spChg chg="mod">
          <ac:chgData name="Huzeyfe Öktem" userId="72ccd8bc0e6523f2" providerId="LiveId" clId="{63E78648-D983-4890-9AC6-5D74AEFCD8E7}" dt="2025-03-13T03:27:44.748" v="905"/>
          <ac:spMkLst>
            <pc:docMk/>
            <pc:sldMk cId="1463590287" sldId="266"/>
            <ac:spMk id="2" creationId="{9C92C111-CEA3-699A-E6E7-B58F8EAA2D5E}"/>
          </ac:spMkLst>
        </pc:spChg>
        <pc:spChg chg="mod">
          <ac:chgData name="Huzeyfe Öktem" userId="72ccd8bc0e6523f2" providerId="LiveId" clId="{63E78648-D983-4890-9AC6-5D74AEFCD8E7}" dt="2025-03-13T03:44:30.243" v="1150" actId="20577"/>
          <ac:spMkLst>
            <pc:docMk/>
            <pc:sldMk cId="1463590287" sldId="266"/>
            <ac:spMk id="3" creationId="{AA0426C8-805E-33D4-E101-745C3C8A4CC3}"/>
          </ac:spMkLst>
        </pc:spChg>
      </pc:sldChg>
      <pc:sldChg chg="addSp modSp new mod modTransition">
        <pc:chgData name="Huzeyfe Öktem" userId="72ccd8bc0e6523f2" providerId="LiveId" clId="{63E78648-D983-4890-9AC6-5D74AEFCD8E7}" dt="2025-03-13T03:51:48.557" v="1203"/>
        <pc:sldMkLst>
          <pc:docMk/>
          <pc:sldMk cId="1005931356" sldId="267"/>
        </pc:sldMkLst>
        <pc:spChg chg="mod">
          <ac:chgData name="Huzeyfe Öktem" userId="72ccd8bc0e6523f2" providerId="LiveId" clId="{63E78648-D983-4890-9AC6-5D74AEFCD8E7}" dt="2025-03-13T03:47:12.742" v="1152"/>
          <ac:spMkLst>
            <pc:docMk/>
            <pc:sldMk cId="1005931356" sldId="267"/>
            <ac:spMk id="2" creationId="{2A3C4C23-6C12-C5D1-17F8-AFE750022F33}"/>
          </ac:spMkLst>
        </pc:spChg>
        <pc:spChg chg="mod">
          <ac:chgData name="Huzeyfe Öktem" userId="72ccd8bc0e6523f2" providerId="LiveId" clId="{63E78648-D983-4890-9AC6-5D74AEFCD8E7}" dt="2025-03-13T03:50:29.382" v="1198" actId="255"/>
          <ac:spMkLst>
            <pc:docMk/>
            <pc:sldMk cId="1005931356" sldId="267"/>
            <ac:spMk id="3" creationId="{D973E49D-EA76-1B2B-5D38-7D3298B0C8AA}"/>
          </ac:spMkLst>
        </pc:spChg>
        <pc:spChg chg="add">
          <ac:chgData name="Huzeyfe Öktem" userId="72ccd8bc0e6523f2" providerId="LiveId" clId="{63E78648-D983-4890-9AC6-5D74AEFCD8E7}" dt="2025-03-13T03:47:52.318" v="1177"/>
          <ac:spMkLst>
            <pc:docMk/>
            <pc:sldMk cId="1005931356" sldId="267"/>
            <ac:spMk id="4" creationId="{84580504-9036-D016-E248-9CEFF0099CD9}"/>
          </ac:spMkLst>
        </pc:spChg>
      </pc:sldChg>
      <pc:sldChg chg="addSp modSp new mod modTransition">
        <pc:chgData name="Huzeyfe Öktem" userId="72ccd8bc0e6523f2" providerId="LiveId" clId="{63E78648-D983-4890-9AC6-5D74AEFCD8E7}" dt="2025-03-13T04:05:58.273" v="1348"/>
        <pc:sldMkLst>
          <pc:docMk/>
          <pc:sldMk cId="1796536395" sldId="268"/>
        </pc:sldMkLst>
        <pc:spChg chg="mod">
          <ac:chgData name="Huzeyfe Öktem" userId="72ccd8bc0e6523f2" providerId="LiveId" clId="{63E78648-D983-4890-9AC6-5D74AEFCD8E7}" dt="2025-03-13T03:52:04.641" v="1204"/>
          <ac:spMkLst>
            <pc:docMk/>
            <pc:sldMk cId="1796536395" sldId="268"/>
            <ac:spMk id="2" creationId="{7E4FC814-858B-9F55-37F3-9B2F45BE7431}"/>
          </ac:spMkLst>
        </pc:spChg>
        <pc:spChg chg="mod">
          <ac:chgData name="Huzeyfe Öktem" userId="72ccd8bc0e6523f2" providerId="LiveId" clId="{63E78648-D983-4890-9AC6-5D74AEFCD8E7}" dt="2025-03-13T03:53:42.566" v="1254" actId="113"/>
          <ac:spMkLst>
            <pc:docMk/>
            <pc:sldMk cId="1796536395" sldId="268"/>
            <ac:spMk id="3" creationId="{8DB653FB-4B5D-ABA1-4D84-A9D9B6FD56D1}"/>
          </ac:spMkLst>
        </pc:spChg>
        <pc:spChg chg="add">
          <ac:chgData name="Huzeyfe Öktem" userId="72ccd8bc0e6523f2" providerId="LiveId" clId="{63E78648-D983-4890-9AC6-5D74AEFCD8E7}" dt="2025-03-13T03:53:00.788" v="1246"/>
          <ac:spMkLst>
            <pc:docMk/>
            <pc:sldMk cId="1796536395" sldId="268"/>
            <ac:spMk id="4" creationId="{5B995A0F-3CB0-96EB-8D28-2D5691EDE609}"/>
          </ac:spMkLst>
        </pc:spChg>
      </pc:sldChg>
      <pc:sldChg chg="new del">
        <pc:chgData name="Huzeyfe Öktem" userId="72ccd8bc0e6523f2" providerId="LiveId" clId="{63E78648-D983-4890-9AC6-5D74AEFCD8E7}" dt="2025-03-13T03:51:36.361" v="1200" actId="2696"/>
        <pc:sldMkLst>
          <pc:docMk/>
          <pc:sldMk cId="2991189188" sldId="268"/>
        </pc:sldMkLst>
      </pc:sldChg>
      <pc:sldChg chg="modSp new mod modTransition">
        <pc:chgData name="Huzeyfe Öktem" userId="72ccd8bc0e6523f2" providerId="LiveId" clId="{63E78648-D983-4890-9AC6-5D74AEFCD8E7}" dt="2025-03-13T04:05:59.861" v="1349"/>
        <pc:sldMkLst>
          <pc:docMk/>
          <pc:sldMk cId="1823606280" sldId="269"/>
        </pc:sldMkLst>
        <pc:spChg chg="mod">
          <ac:chgData name="Huzeyfe Öktem" userId="72ccd8bc0e6523f2" providerId="LiveId" clId="{63E78648-D983-4890-9AC6-5D74AEFCD8E7}" dt="2025-03-13T04:01:44.321" v="1272" actId="20577"/>
          <ac:spMkLst>
            <pc:docMk/>
            <pc:sldMk cId="1823606280" sldId="269"/>
            <ac:spMk id="2" creationId="{65DB24BD-EFA5-134A-9A13-B1A9ED2B8DDA}"/>
          </ac:spMkLst>
        </pc:spChg>
        <pc:spChg chg="mod">
          <ac:chgData name="Huzeyfe Öktem" userId="72ccd8bc0e6523f2" providerId="LiveId" clId="{63E78648-D983-4890-9AC6-5D74AEFCD8E7}" dt="2025-03-13T04:04:34.943" v="1303" actId="20577"/>
          <ac:spMkLst>
            <pc:docMk/>
            <pc:sldMk cId="1823606280" sldId="269"/>
            <ac:spMk id="3" creationId="{3429711B-CE73-5E06-5674-A067C6997D12}"/>
          </ac:spMkLst>
        </pc:spChg>
      </pc:sldChg>
      <pc:sldChg chg="modSp new mod modTransition">
        <pc:chgData name="Huzeyfe Öktem" userId="72ccd8bc0e6523f2" providerId="LiveId" clId="{63E78648-D983-4890-9AC6-5D74AEFCD8E7}" dt="2025-03-13T04:06:02.079" v="1350"/>
        <pc:sldMkLst>
          <pc:docMk/>
          <pc:sldMk cId="380949000" sldId="270"/>
        </pc:sldMkLst>
        <pc:spChg chg="mod">
          <ac:chgData name="Huzeyfe Öktem" userId="72ccd8bc0e6523f2" providerId="LiveId" clId="{63E78648-D983-4890-9AC6-5D74AEFCD8E7}" dt="2025-03-13T04:05:15.150" v="1346" actId="20577"/>
          <ac:spMkLst>
            <pc:docMk/>
            <pc:sldMk cId="380949000" sldId="270"/>
            <ac:spMk id="2" creationId="{0CB51A87-CA39-EBA8-2838-6C8B37F7CE03}"/>
          </ac:spMkLst>
        </pc:spChg>
        <pc:spChg chg="mod">
          <ac:chgData name="Huzeyfe Öktem" userId="72ccd8bc0e6523f2" providerId="LiveId" clId="{63E78648-D983-4890-9AC6-5D74AEFCD8E7}" dt="2025-03-13T04:05:23.804" v="1347" actId="5793"/>
          <ac:spMkLst>
            <pc:docMk/>
            <pc:sldMk cId="380949000" sldId="270"/>
            <ac:spMk id="3" creationId="{A2EEAFCD-D147-DADA-9DC3-AED2DB3E8781}"/>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96C8B37-B2EE-4A9B-8CCB-0C0E21EF1780}" type="datetimeFigureOut">
              <a:rPr lang="tr-TR" smtClean="0"/>
              <a:t>13.03.2025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2322826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96C8B37-B2EE-4A9B-8CCB-0C0E21EF1780}" type="datetimeFigureOut">
              <a:rPr lang="tr-TR" smtClean="0"/>
              <a:t>13.03.2025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2682293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96C8B37-B2EE-4A9B-8CCB-0C0E21EF1780}" type="datetimeFigureOut">
              <a:rPr lang="tr-TR" smtClean="0"/>
              <a:t>13.03.2025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33142962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96C8B37-B2EE-4A9B-8CCB-0C0E21EF1780}" type="datetimeFigureOut">
              <a:rPr lang="tr-TR" smtClean="0"/>
              <a:t>13.03.2025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4707B6-85B4-4B8A-824B-0EC3FF408DC7}"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928741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96C8B37-B2EE-4A9B-8CCB-0C0E21EF1780}" type="datetimeFigureOut">
              <a:rPr lang="tr-TR" smtClean="0"/>
              <a:t>13.03.2025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41113927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96C8B37-B2EE-4A9B-8CCB-0C0E21EF1780}" type="datetimeFigureOut">
              <a:rPr lang="tr-TR" smtClean="0"/>
              <a:t>13.03.2025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2923531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96C8B37-B2EE-4A9B-8CCB-0C0E21EF1780}" type="datetimeFigureOut">
              <a:rPr lang="tr-TR" smtClean="0"/>
              <a:t>13.03.2025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18153334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96C8B37-B2EE-4A9B-8CCB-0C0E21EF1780}" type="datetimeFigureOut">
              <a:rPr lang="tr-TR" smtClean="0"/>
              <a:t>13.03.2025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33024176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stilini düzenlemek için tıklayın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96C8B37-B2EE-4A9B-8CCB-0C0E21EF1780}" type="datetimeFigureOut">
              <a:rPr lang="tr-TR" smtClean="0"/>
              <a:t>13.03.2025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16237706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96C8B37-B2EE-4A9B-8CCB-0C0E21EF1780}" type="datetimeFigureOut">
              <a:rPr lang="tr-TR" smtClean="0"/>
              <a:t>13.03.2025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1003462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96C8B37-B2EE-4A9B-8CCB-0C0E21EF1780}" type="datetimeFigureOut">
              <a:rPr lang="tr-TR" smtClean="0"/>
              <a:t>13.03.2025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3238396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96C8B37-B2EE-4A9B-8CCB-0C0E21EF1780}" type="datetimeFigureOut">
              <a:rPr lang="tr-TR" smtClean="0"/>
              <a:t>13.03.2025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2296032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96C8B37-B2EE-4A9B-8CCB-0C0E21EF1780}" type="datetimeFigureOut">
              <a:rPr lang="tr-TR" smtClean="0"/>
              <a:t>13.03.2025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159123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96C8B37-B2EE-4A9B-8CCB-0C0E21EF1780}" type="datetimeFigureOut">
              <a:rPr lang="tr-TR" smtClean="0"/>
              <a:t>13.03.2025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2092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96C8B37-B2EE-4A9B-8CCB-0C0E21EF1780}" type="datetimeFigureOut">
              <a:rPr lang="tr-TR" smtClean="0"/>
              <a:t>13.03.2025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2883859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996C8B37-B2EE-4A9B-8CCB-0C0E21EF1780}" type="datetimeFigureOut">
              <a:rPr lang="tr-TR" smtClean="0"/>
              <a:t>13.03.2025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3478168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stilini düzenlemek için tıklayın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96C8B37-B2EE-4A9B-8CCB-0C0E21EF1780}" type="datetimeFigureOut">
              <a:rPr lang="tr-TR" smtClean="0"/>
              <a:t>13.03.2025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1889006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96C8B37-B2EE-4A9B-8CCB-0C0E21EF1780}" type="datetimeFigureOut">
              <a:rPr lang="tr-TR" smtClean="0"/>
              <a:t>13.03.2025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4707B6-85B4-4B8A-824B-0EC3FF408DC7}" type="slidenum">
              <a:rPr lang="tr-TR" smtClean="0"/>
              <a:t>‹#›</a:t>
            </a:fld>
            <a:endParaRPr lang="tr-TR"/>
          </a:p>
        </p:txBody>
      </p:sp>
    </p:spTree>
    <p:extLst>
      <p:ext uri="{BB962C8B-B14F-4D97-AF65-F5344CB8AC3E}">
        <p14:creationId xmlns:p14="http://schemas.microsoft.com/office/powerpoint/2010/main" val="3479962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996C8B37-B2EE-4A9B-8CCB-0C0E21EF1780}" type="datetimeFigureOut">
              <a:rPr lang="tr-TR" smtClean="0"/>
              <a:t>13.03.2025</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924707B6-85B4-4B8A-824B-0EC3FF408DC7}" type="slidenum">
              <a:rPr lang="tr-TR" smtClean="0"/>
              <a:t>‹#›</a:t>
            </a:fld>
            <a:endParaRPr lang="tr-TR"/>
          </a:p>
        </p:txBody>
      </p:sp>
    </p:spTree>
    <p:extLst>
      <p:ext uri="{BB962C8B-B14F-4D97-AF65-F5344CB8AC3E}">
        <p14:creationId xmlns:p14="http://schemas.microsoft.com/office/powerpoint/2010/main" val="82524344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 id="2147483725"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www.ninjaone.com/blog/ipconfig-commands/" TargetMode="External"/><Relationship Id="rId3" Type="http://schemas.openxmlformats.org/officeDocument/2006/relationships/hyperlink" Target="https://www.ibm.com/docs/tr/aix/7.3?topic=r-rm-command" TargetMode="External"/><Relationship Id="rId7" Type="http://schemas.openxmlformats.org/officeDocument/2006/relationships/hyperlink" Target="https://sistemdostu.com/net-user-komutu/" TargetMode="External"/><Relationship Id="rId2" Type="http://schemas.openxmlformats.org/officeDocument/2006/relationships/hyperlink" Target="https://www.linuxdata.net/orneklerle-linuxta-mkdir-komutu-nasil-kullanilir/" TargetMode="External"/><Relationship Id="rId1" Type="http://schemas.openxmlformats.org/officeDocument/2006/relationships/slideLayout" Target="../slideLayouts/slideLayout2.xml"/><Relationship Id="rId6" Type="http://schemas.openxmlformats.org/officeDocument/2006/relationships/hyperlink" Target="https://wiki.ubuntu-tr.net/index.php?title=Whoami" TargetMode="External"/><Relationship Id="rId5" Type="http://schemas.openxmlformats.org/officeDocument/2006/relationships/hyperlink" Target="https://serkanyilmaz.com.tr/host-name-nedir.html" TargetMode="External"/><Relationship Id="rId10" Type="http://schemas.openxmlformats.org/officeDocument/2006/relationships/hyperlink" Target="https://www.coretechnologies.com/blog/windows-services/essential-tools-for-windows-services-net-command/" TargetMode="External"/><Relationship Id="rId4" Type="http://schemas.openxmlformats.org/officeDocument/2006/relationships/hyperlink" Target="https://learn.microsoft.com/tr-tr/windows-server/administration/windows-commands/systeminfo" TargetMode="External"/><Relationship Id="rId9" Type="http://schemas.openxmlformats.org/officeDocument/2006/relationships/hyperlink" Target="https://www.ionos.com/digitalguide/server/tools/introduction-to-netstat/"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0862F2-FD4F-D461-97DC-9C64817FD08D}"/>
              </a:ext>
            </a:extLst>
          </p:cNvPr>
          <p:cNvSpPr>
            <a:spLocks noGrp="1"/>
          </p:cNvSpPr>
          <p:nvPr>
            <p:ph type="ctrTitle"/>
          </p:nvPr>
        </p:nvSpPr>
        <p:spPr/>
        <p:txBody>
          <a:bodyPr/>
          <a:lstStyle/>
          <a:p>
            <a:r>
              <a:rPr lang="tr-TR" dirty="0"/>
              <a:t>sunucu yönetiminde kullanılan temel komutlar</a:t>
            </a:r>
          </a:p>
        </p:txBody>
      </p:sp>
      <p:sp>
        <p:nvSpPr>
          <p:cNvPr id="3" name="Alt Başlık 2">
            <a:extLst>
              <a:ext uri="{FF2B5EF4-FFF2-40B4-BE49-F238E27FC236}">
                <a16:creationId xmlns:a16="http://schemas.microsoft.com/office/drawing/2014/main" id="{4B205467-E2F8-2197-AC32-DB0CC12EB185}"/>
              </a:ext>
            </a:extLst>
          </p:cNvPr>
          <p:cNvSpPr>
            <a:spLocks noGrp="1"/>
          </p:cNvSpPr>
          <p:nvPr>
            <p:ph type="subTitle" idx="1"/>
          </p:nvPr>
        </p:nvSpPr>
        <p:spPr/>
        <p:txBody>
          <a:bodyPr/>
          <a:lstStyle/>
          <a:p>
            <a:r>
              <a:rPr lang="tr-TR" dirty="0"/>
              <a:t>Melih s. Kurt 2305610011</a:t>
            </a:r>
          </a:p>
          <a:p>
            <a:endParaRPr lang="tr-TR" dirty="0"/>
          </a:p>
        </p:txBody>
      </p:sp>
    </p:spTree>
    <p:extLst>
      <p:ext uri="{BB962C8B-B14F-4D97-AF65-F5344CB8AC3E}">
        <p14:creationId xmlns:p14="http://schemas.microsoft.com/office/powerpoint/2010/main" val="81775092"/>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250A57-C8F9-6EEF-BB7F-5715DCFF09A9}"/>
              </a:ext>
            </a:extLst>
          </p:cNvPr>
          <p:cNvSpPr>
            <a:spLocks noGrp="1"/>
          </p:cNvSpPr>
          <p:nvPr>
            <p:ph type="title"/>
          </p:nvPr>
        </p:nvSpPr>
        <p:spPr/>
        <p:txBody>
          <a:bodyPr/>
          <a:lstStyle/>
          <a:p>
            <a:r>
              <a:rPr lang="tr-TR" dirty="0"/>
              <a:t>WİNDOWS SUNUCU YÖNETİM KOMUTLARI</a:t>
            </a:r>
          </a:p>
        </p:txBody>
      </p:sp>
      <p:sp>
        <p:nvSpPr>
          <p:cNvPr id="3" name="İçerik Yer Tutucusu 2">
            <a:extLst>
              <a:ext uri="{FF2B5EF4-FFF2-40B4-BE49-F238E27FC236}">
                <a16:creationId xmlns:a16="http://schemas.microsoft.com/office/drawing/2014/main" id="{90CA6D42-6BAB-7FD1-A2E7-60D237027FE0}"/>
              </a:ext>
            </a:extLst>
          </p:cNvPr>
          <p:cNvSpPr>
            <a:spLocks noGrp="1"/>
          </p:cNvSpPr>
          <p:nvPr>
            <p:ph sz="quarter" idx="13"/>
          </p:nvPr>
        </p:nvSpPr>
        <p:spPr/>
        <p:txBody>
          <a:bodyPr/>
          <a:lstStyle/>
          <a:p>
            <a:r>
              <a:rPr lang="tr-TR" dirty="0"/>
              <a:t>Kullanıcı yönetimi</a:t>
            </a:r>
          </a:p>
          <a:p>
            <a:pPr marL="0" indent="0">
              <a:buNone/>
            </a:pPr>
            <a:r>
              <a:rPr lang="tr-TR" sz="1200" b="1" dirty="0"/>
              <a:t>Net </a:t>
            </a:r>
            <a:r>
              <a:rPr lang="tr-TR" sz="1200" b="1" dirty="0" err="1"/>
              <a:t>user</a:t>
            </a:r>
            <a:r>
              <a:rPr lang="tr-TR" sz="1200" b="1" dirty="0"/>
              <a:t> kullanıcı </a:t>
            </a:r>
            <a:r>
              <a:rPr lang="tr-TR" sz="1200" b="1" dirty="0" err="1"/>
              <a:t>adı_add</a:t>
            </a:r>
            <a:r>
              <a:rPr lang="tr-TR" sz="1200" b="1" dirty="0"/>
              <a:t> /</a:t>
            </a:r>
            <a:r>
              <a:rPr lang="tr-TR" sz="1200" b="1" dirty="0" err="1"/>
              <a:t>add</a:t>
            </a:r>
            <a:r>
              <a:rPr lang="tr-TR" sz="1200" b="1" dirty="0"/>
              <a:t>: </a:t>
            </a:r>
            <a:r>
              <a:rPr lang="tr-TR" sz="1200" cap="none" dirty="0"/>
              <a:t>Yeni kullanıcı ekler.</a:t>
            </a:r>
          </a:p>
          <a:p>
            <a:pPr marL="0" indent="0">
              <a:buNone/>
            </a:pPr>
            <a:r>
              <a:rPr lang="tr-TR" sz="1200" b="1" cap="none" dirty="0"/>
              <a:t>NET USER KULLNICI ADI_DELETE /DELETE: </a:t>
            </a:r>
            <a:r>
              <a:rPr lang="tr-TR" sz="1200" cap="none" dirty="0"/>
              <a:t>Kullanıcı kaydını siler.</a:t>
            </a:r>
          </a:p>
          <a:p>
            <a:pPr marL="0" indent="0">
              <a:buNone/>
            </a:pPr>
            <a:r>
              <a:rPr lang="tr-TR" sz="1200" b="1" cap="none" dirty="0"/>
              <a:t>NET LOCALGROUP YÖNETİCİLERİN KULLANICI_ADI /ADD: </a:t>
            </a:r>
            <a:r>
              <a:rPr lang="tr-TR" sz="1200" cap="none" dirty="0"/>
              <a:t>Kullanıcıya yönetici ekler.</a:t>
            </a:r>
            <a:endParaRPr lang="tr-TR" sz="1200" dirty="0"/>
          </a:p>
        </p:txBody>
      </p:sp>
    </p:spTree>
    <p:extLst>
      <p:ext uri="{BB962C8B-B14F-4D97-AF65-F5344CB8AC3E}">
        <p14:creationId xmlns:p14="http://schemas.microsoft.com/office/powerpoint/2010/main" val="3071028992"/>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92C111-CEA3-699A-E6E7-B58F8EAA2D5E}"/>
              </a:ext>
            </a:extLst>
          </p:cNvPr>
          <p:cNvSpPr>
            <a:spLocks noGrp="1"/>
          </p:cNvSpPr>
          <p:nvPr>
            <p:ph type="title"/>
          </p:nvPr>
        </p:nvSpPr>
        <p:spPr/>
        <p:txBody>
          <a:bodyPr/>
          <a:lstStyle/>
          <a:p>
            <a:r>
              <a:rPr lang="tr-TR" dirty="0"/>
              <a:t>WİNDOWS SUNUCU YÖNETİM KOMUTLARI</a:t>
            </a:r>
          </a:p>
        </p:txBody>
      </p:sp>
      <p:sp>
        <p:nvSpPr>
          <p:cNvPr id="3" name="İçerik Yer Tutucusu 2">
            <a:extLst>
              <a:ext uri="{FF2B5EF4-FFF2-40B4-BE49-F238E27FC236}">
                <a16:creationId xmlns:a16="http://schemas.microsoft.com/office/drawing/2014/main" id="{AA0426C8-805E-33D4-E101-745C3C8A4CC3}"/>
              </a:ext>
            </a:extLst>
          </p:cNvPr>
          <p:cNvSpPr>
            <a:spLocks noGrp="1"/>
          </p:cNvSpPr>
          <p:nvPr>
            <p:ph sz="quarter" idx="13"/>
          </p:nvPr>
        </p:nvSpPr>
        <p:spPr/>
        <p:txBody>
          <a:bodyPr>
            <a:normAutofit/>
          </a:bodyPr>
          <a:lstStyle/>
          <a:p>
            <a:r>
              <a:rPr lang="tr-TR" dirty="0"/>
              <a:t>Ağ yönetimi</a:t>
            </a:r>
          </a:p>
          <a:p>
            <a:pPr marL="0" indent="0">
              <a:lnSpc>
                <a:spcPct val="150000"/>
              </a:lnSpc>
              <a:buNone/>
            </a:pPr>
            <a:r>
              <a:rPr lang="tr-TR" b="1" dirty="0"/>
              <a:t>İPCONFİG /ALL</a:t>
            </a:r>
            <a:r>
              <a:rPr lang="tr-TR" b="1" cap="none" dirty="0"/>
              <a:t>:</a:t>
            </a:r>
            <a:r>
              <a:rPr lang="tr-TR" sz="1600" b="1" cap="none" dirty="0"/>
              <a:t> </a:t>
            </a:r>
            <a:r>
              <a:rPr lang="tr-TR" sz="1600" b="0" i="0" cap="none" dirty="0">
                <a:solidFill>
                  <a:srgbClr val="333333"/>
                </a:solidFill>
                <a:effectLst/>
              </a:rPr>
              <a:t>İnternet protokolü </a:t>
            </a:r>
            <a:r>
              <a:rPr lang="tr-TR" sz="1600" b="0" i="0" cap="none" dirty="0" err="1">
                <a:solidFill>
                  <a:srgbClr val="333333"/>
                </a:solidFill>
                <a:effectLst/>
              </a:rPr>
              <a:t>yapılandırması'nın</a:t>
            </a:r>
            <a:r>
              <a:rPr lang="tr-TR" sz="1600" b="0" i="0" cap="none" dirty="0">
                <a:solidFill>
                  <a:srgbClr val="333333"/>
                </a:solidFill>
                <a:effectLst/>
              </a:rPr>
              <a:t> kısaltması olan </a:t>
            </a:r>
            <a:r>
              <a:rPr lang="tr-TR" sz="1600" b="0" i="0" cap="none" dirty="0" err="1">
                <a:solidFill>
                  <a:srgbClr val="333333"/>
                </a:solidFill>
                <a:effectLst/>
              </a:rPr>
              <a:t>ipconfig</a:t>
            </a:r>
            <a:r>
              <a:rPr lang="tr-TR" sz="1600" cap="none" dirty="0">
                <a:solidFill>
                  <a:srgbClr val="333333"/>
                </a:solidFill>
              </a:rPr>
              <a:t> </a:t>
            </a:r>
            <a:r>
              <a:rPr lang="tr-TR" sz="1600" b="0" i="0" cap="none" dirty="0">
                <a:solidFill>
                  <a:srgbClr val="333333"/>
                </a:solidFill>
                <a:effectLst/>
              </a:rPr>
              <a:t>komutu, bilgisayarınızın ağ ayarları hakkında ayrıntılı bilgi sağlayan bir komut satırı yardımcı programıdır.</a:t>
            </a:r>
          </a:p>
          <a:p>
            <a:pPr marL="0" indent="0">
              <a:lnSpc>
                <a:spcPct val="150000"/>
              </a:lnSpc>
              <a:buNone/>
            </a:pPr>
            <a:r>
              <a:rPr lang="tr-TR" b="1" cap="none" dirty="0">
                <a:solidFill>
                  <a:srgbClr val="333333"/>
                </a:solidFill>
              </a:rPr>
              <a:t>PİNG HEDEF_İD: </a:t>
            </a:r>
            <a:r>
              <a:rPr lang="tr-TR" sz="1600" cap="none" dirty="0">
                <a:solidFill>
                  <a:srgbClr val="333333"/>
                </a:solidFill>
              </a:rPr>
              <a:t>Hedefe erişimi test eder.</a:t>
            </a:r>
          </a:p>
          <a:p>
            <a:pPr marL="0" indent="0" algn="just">
              <a:lnSpc>
                <a:spcPct val="150000"/>
              </a:lnSpc>
              <a:buNone/>
            </a:pPr>
            <a:r>
              <a:rPr lang="tr-TR" b="1" cap="none" dirty="0">
                <a:solidFill>
                  <a:srgbClr val="333333"/>
                </a:solidFill>
              </a:rPr>
              <a:t>NETSTAT –ANO: </a:t>
            </a:r>
            <a:r>
              <a:rPr lang="tr-TR" sz="1500" cap="none" dirty="0" err="1">
                <a:solidFill>
                  <a:srgbClr val="333333"/>
                </a:solidFill>
              </a:rPr>
              <a:t>Netstat</a:t>
            </a:r>
            <a:r>
              <a:rPr lang="tr-TR" sz="1500" cap="none" dirty="0">
                <a:solidFill>
                  <a:srgbClr val="333333"/>
                </a:solidFill>
              </a:rPr>
              <a:t> — network ve </a:t>
            </a:r>
            <a:r>
              <a:rPr lang="tr-TR" sz="1500" cap="none" dirty="0" err="1">
                <a:solidFill>
                  <a:srgbClr val="333333"/>
                </a:solidFill>
              </a:rPr>
              <a:t>statistics</a:t>
            </a:r>
            <a:r>
              <a:rPr lang="tr-TR" sz="1500" cap="none" dirty="0">
                <a:solidFill>
                  <a:srgbClr val="333333"/>
                </a:solidFill>
              </a:rPr>
              <a:t> kelimelerinden türetilmiştir — komut satırında verilen komutlar aracılığıyla kontrol edilen bir programdır. Tüm ağ aktiviteleri hakkında temel istatistikler sunar ve kullanıcıları ilgili bağlantıların hangi portlarda ve adreslerde çalıştığını ve hangi portların görevler için açık olduğunu bildirir.</a:t>
            </a:r>
            <a:endParaRPr lang="tr-TR" sz="1500" dirty="0"/>
          </a:p>
        </p:txBody>
      </p:sp>
    </p:spTree>
    <p:extLst>
      <p:ext uri="{BB962C8B-B14F-4D97-AF65-F5344CB8AC3E}">
        <p14:creationId xmlns:p14="http://schemas.microsoft.com/office/powerpoint/2010/main" val="1463590287"/>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3C4C23-6C12-C5D1-17F8-AFE750022F33}"/>
              </a:ext>
            </a:extLst>
          </p:cNvPr>
          <p:cNvSpPr>
            <a:spLocks noGrp="1"/>
          </p:cNvSpPr>
          <p:nvPr>
            <p:ph type="title"/>
          </p:nvPr>
        </p:nvSpPr>
        <p:spPr/>
        <p:txBody>
          <a:bodyPr/>
          <a:lstStyle/>
          <a:p>
            <a:r>
              <a:rPr lang="tr-TR" dirty="0"/>
              <a:t>WİNDOWS SUNUCU YÖNETİM KOMUTLARI</a:t>
            </a:r>
          </a:p>
        </p:txBody>
      </p:sp>
      <p:sp>
        <p:nvSpPr>
          <p:cNvPr id="3" name="İçerik Yer Tutucusu 2">
            <a:extLst>
              <a:ext uri="{FF2B5EF4-FFF2-40B4-BE49-F238E27FC236}">
                <a16:creationId xmlns:a16="http://schemas.microsoft.com/office/drawing/2014/main" id="{D973E49D-EA76-1B2B-5D38-7D3298B0C8AA}"/>
              </a:ext>
            </a:extLst>
          </p:cNvPr>
          <p:cNvSpPr>
            <a:spLocks noGrp="1"/>
          </p:cNvSpPr>
          <p:nvPr>
            <p:ph sz="quarter" idx="13"/>
          </p:nvPr>
        </p:nvSpPr>
        <p:spPr/>
        <p:txBody>
          <a:bodyPr/>
          <a:lstStyle/>
          <a:p>
            <a:r>
              <a:rPr lang="tr-TR" dirty="0"/>
              <a:t>Servis yönetimi</a:t>
            </a:r>
          </a:p>
          <a:p>
            <a:pPr marL="0" indent="0">
              <a:buNone/>
            </a:pPr>
            <a:r>
              <a:rPr lang="tr-TR" b="1" dirty="0"/>
              <a:t>net start </a:t>
            </a:r>
            <a:r>
              <a:rPr lang="tr-TR" b="1" dirty="0" err="1"/>
              <a:t>servis_adı</a:t>
            </a:r>
            <a:r>
              <a:rPr lang="tr-TR" b="1" dirty="0"/>
              <a:t> : </a:t>
            </a:r>
            <a:r>
              <a:rPr lang="tr-TR" sz="1600" cap="none" dirty="0"/>
              <a:t>Servisi başlatır.</a:t>
            </a:r>
          </a:p>
          <a:p>
            <a:pPr marL="0" indent="0">
              <a:buNone/>
            </a:pPr>
            <a:r>
              <a:rPr lang="tr-TR" b="1" dirty="0"/>
              <a:t>net stop </a:t>
            </a:r>
            <a:r>
              <a:rPr lang="tr-TR" b="1" dirty="0" err="1"/>
              <a:t>servis_adı</a:t>
            </a:r>
            <a:r>
              <a:rPr lang="tr-TR" b="1" dirty="0"/>
              <a:t> :</a:t>
            </a:r>
            <a:r>
              <a:rPr lang="tr-TR" sz="1600" cap="none" dirty="0"/>
              <a:t>Servisi durdurur.</a:t>
            </a:r>
          </a:p>
          <a:p>
            <a:pPr marL="0" indent="0">
              <a:buNone/>
            </a:pPr>
            <a:r>
              <a:rPr lang="tr-TR" b="1" dirty="0" err="1"/>
              <a:t>sc</a:t>
            </a:r>
            <a:r>
              <a:rPr lang="tr-TR" b="1" dirty="0"/>
              <a:t> </a:t>
            </a:r>
            <a:r>
              <a:rPr lang="tr-TR" b="1" dirty="0" err="1"/>
              <a:t>query</a:t>
            </a:r>
            <a:r>
              <a:rPr lang="tr-TR" b="1" dirty="0"/>
              <a:t> </a:t>
            </a:r>
            <a:r>
              <a:rPr lang="tr-TR" b="1" dirty="0" err="1"/>
              <a:t>servis_adı</a:t>
            </a:r>
            <a:r>
              <a:rPr lang="tr-TR" b="1" dirty="0"/>
              <a:t> : </a:t>
            </a:r>
            <a:r>
              <a:rPr lang="tr-TR" sz="1600" cap="none" dirty="0"/>
              <a:t>Servisin durumunu kontrol eder.</a:t>
            </a:r>
            <a:endParaRPr lang="tr-TR" sz="1600" dirty="0"/>
          </a:p>
        </p:txBody>
      </p:sp>
    </p:spTree>
    <p:extLst>
      <p:ext uri="{BB962C8B-B14F-4D97-AF65-F5344CB8AC3E}">
        <p14:creationId xmlns:p14="http://schemas.microsoft.com/office/powerpoint/2010/main" val="1005931356"/>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4FC814-858B-9F55-37F3-9B2F45BE7431}"/>
              </a:ext>
            </a:extLst>
          </p:cNvPr>
          <p:cNvSpPr>
            <a:spLocks noGrp="1"/>
          </p:cNvSpPr>
          <p:nvPr>
            <p:ph type="title"/>
          </p:nvPr>
        </p:nvSpPr>
        <p:spPr/>
        <p:txBody>
          <a:bodyPr/>
          <a:lstStyle/>
          <a:p>
            <a:r>
              <a:rPr lang="tr-TR" dirty="0"/>
              <a:t>WİNDOWS SUNUCU YÖNETİM KOMUTLARI</a:t>
            </a:r>
          </a:p>
        </p:txBody>
      </p:sp>
      <p:sp>
        <p:nvSpPr>
          <p:cNvPr id="3" name="İçerik Yer Tutucusu 2">
            <a:extLst>
              <a:ext uri="{FF2B5EF4-FFF2-40B4-BE49-F238E27FC236}">
                <a16:creationId xmlns:a16="http://schemas.microsoft.com/office/drawing/2014/main" id="{8DB653FB-4B5D-ABA1-4D84-A9D9B6FD56D1}"/>
              </a:ext>
            </a:extLst>
          </p:cNvPr>
          <p:cNvSpPr>
            <a:spLocks noGrp="1"/>
          </p:cNvSpPr>
          <p:nvPr>
            <p:ph sz="quarter" idx="13"/>
          </p:nvPr>
        </p:nvSpPr>
        <p:spPr/>
        <p:txBody>
          <a:bodyPr/>
          <a:lstStyle/>
          <a:p>
            <a:r>
              <a:rPr lang="tr-TR" dirty="0"/>
              <a:t>LOG  VE SÜREÇ YÖNETİMİ </a:t>
            </a:r>
          </a:p>
          <a:p>
            <a:pPr marL="0" indent="0">
              <a:buNone/>
            </a:pPr>
            <a:r>
              <a:rPr lang="tr-TR" b="1" dirty="0" err="1"/>
              <a:t>eventvwr</a:t>
            </a:r>
            <a:r>
              <a:rPr lang="tr-TR" b="1" dirty="0"/>
              <a:t> : </a:t>
            </a:r>
            <a:r>
              <a:rPr lang="tr-TR" dirty="0"/>
              <a:t>Windows Olay </a:t>
            </a:r>
            <a:r>
              <a:rPr lang="tr-TR" dirty="0" err="1"/>
              <a:t>Günlüğü’nü</a:t>
            </a:r>
            <a:r>
              <a:rPr lang="tr-TR" dirty="0"/>
              <a:t> açar. </a:t>
            </a:r>
          </a:p>
          <a:p>
            <a:pPr marL="0" indent="0">
              <a:buNone/>
            </a:pPr>
            <a:r>
              <a:rPr lang="tr-TR" b="1" dirty="0" err="1"/>
              <a:t>taskkill</a:t>
            </a:r>
            <a:r>
              <a:rPr lang="tr-TR" b="1" dirty="0"/>
              <a:t> /PID </a:t>
            </a:r>
            <a:r>
              <a:rPr lang="tr-TR" b="1" dirty="0" err="1"/>
              <a:t>PID</a:t>
            </a:r>
            <a:r>
              <a:rPr lang="tr-TR" b="1" dirty="0"/>
              <a:t> /F : </a:t>
            </a:r>
            <a:r>
              <a:rPr lang="tr-TR" dirty="0"/>
              <a:t>Belirtilen süreci zorla sonlandırır.</a:t>
            </a:r>
          </a:p>
        </p:txBody>
      </p:sp>
    </p:spTree>
    <p:extLst>
      <p:ext uri="{BB962C8B-B14F-4D97-AF65-F5344CB8AC3E}">
        <p14:creationId xmlns:p14="http://schemas.microsoft.com/office/powerpoint/2010/main" val="1796536395"/>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DB24BD-EFA5-134A-9A13-B1A9ED2B8DDA}"/>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3429711B-CE73-5E06-5674-A067C6997D12}"/>
              </a:ext>
            </a:extLst>
          </p:cNvPr>
          <p:cNvSpPr>
            <a:spLocks noGrp="1"/>
          </p:cNvSpPr>
          <p:nvPr>
            <p:ph sz="quarter" idx="13"/>
          </p:nvPr>
        </p:nvSpPr>
        <p:spPr/>
        <p:txBody>
          <a:bodyPr>
            <a:normAutofit lnSpcReduction="10000"/>
          </a:bodyPr>
          <a:lstStyle/>
          <a:p>
            <a:pPr>
              <a:lnSpc>
                <a:spcPct val="110000"/>
              </a:lnSpc>
              <a:spcBef>
                <a:spcPts val="500"/>
              </a:spcBef>
            </a:pPr>
            <a:r>
              <a:rPr lang="tr-TR" sz="1200" dirty="0"/>
              <a:t>https://sunucucozumleri.com/blog/linux-sunucu-yonetimi-ve-kurulumu-adimlar-ve-ipuclari/#:~:text=Linux%20sunucu%20y%C3%B6netiminde%20temel%20komutlar%201%201.%20ls,komutu%2C%20yeni%20bir%20dizin%20olu%C5%9Fturmak%20i%C3%A7in%20kullan%C4%B1l%C4%B1r.%20</a:t>
            </a:r>
          </a:p>
          <a:p>
            <a:pPr>
              <a:lnSpc>
                <a:spcPct val="110000"/>
              </a:lnSpc>
              <a:spcBef>
                <a:spcPts val="500"/>
              </a:spcBef>
            </a:pPr>
            <a:r>
              <a:rPr lang="tr-TR" sz="900" dirty="0"/>
              <a:t>https://www.technopat.net/2021/01/03/yeni-baslayanlar-icin-linux-komut-satiri-rehberi/#:~:text=Linux%20sistemlerde%20terminal%20yard%C4%B1m%C4%B1yla%20klas%C3%B6rlerin%20i%C3%A7eri%C4%9Fini%20listelemek%20amac%C4%B1yla,herhangi%20bir%20dizin%20belirtmediysek%20bulundu%C4%9Fumuz%20klas%C3%B6r%C3%BCn%20i%C3%A7eri%C4%9Fi%20listelenir</a:t>
            </a:r>
          </a:p>
          <a:p>
            <a:pPr>
              <a:lnSpc>
                <a:spcPct val="110000"/>
              </a:lnSpc>
              <a:spcBef>
                <a:spcPts val="500"/>
              </a:spcBef>
            </a:pPr>
            <a:r>
              <a:rPr lang="tr-TR" sz="1200" dirty="0">
                <a:hlinkClick r:id="rId2"/>
              </a:rPr>
              <a:t>https://www.linuxdata.net/orneklerle-linuxta-mkdir-komutu-nasil-kullanilir/</a:t>
            </a:r>
            <a:endParaRPr lang="tr-TR" sz="1200" dirty="0"/>
          </a:p>
          <a:p>
            <a:pPr>
              <a:lnSpc>
                <a:spcPct val="110000"/>
              </a:lnSpc>
              <a:spcBef>
                <a:spcPts val="500"/>
              </a:spcBef>
            </a:pPr>
            <a:r>
              <a:rPr lang="tr-TR" sz="1200" dirty="0">
                <a:hlinkClick r:id="rId3"/>
              </a:rPr>
              <a:t>https://www.ibm.com/docs/tr/aix/7.3?topic=r-rm-command</a:t>
            </a:r>
            <a:endParaRPr lang="tr-TR" sz="1200" dirty="0"/>
          </a:p>
          <a:p>
            <a:pPr>
              <a:lnSpc>
                <a:spcPct val="110000"/>
              </a:lnSpc>
              <a:spcBef>
                <a:spcPts val="500"/>
              </a:spcBef>
            </a:pPr>
            <a:r>
              <a:rPr lang="tr-TR" sz="1200" dirty="0">
                <a:hlinkClick r:id="rId4"/>
              </a:rPr>
              <a:t>https://learn.microsoft.com/tr-tr/windows-server/administration/windows-commands/systeminfo</a:t>
            </a:r>
            <a:endParaRPr lang="tr-TR" sz="1200" dirty="0"/>
          </a:p>
          <a:p>
            <a:pPr>
              <a:lnSpc>
                <a:spcPct val="110000"/>
              </a:lnSpc>
              <a:spcBef>
                <a:spcPts val="500"/>
              </a:spcBef>
            </a:pPr>
            <a:r>
              <a:rPr lang="tr-TR" sz="1200" dirty="0">
                <a:hlinkClick r:id="rId5"/>
              </a:rPr>
              <a:t>https://serkanyilmaz.com.tr/host-name-nedir.html</a:t>
            </a:r>
            <a:endParaRPr lang="tr-TR" sz="1200" dirty="0"/>
          </a:p>
          <a:p>
            <a:pPr>
              <a:lnSpc>
                <a:spcPct val="110000"/>
              </a:lnSpc>
              <a:spcBef>
                <a:spcPts val="500"/>
              </a:spcBef>
            </a:pPr>
            <a:r>
              <a:rPr lang="tr-TR" sz="1200" dirty="0">
                <a:hlinkClick r:id="rId6"/>
              </a:rPr>
              <a:t>https://wiki.ubuntu-tr.net/index.php?title=Whoami</a:t>
            </a:r>
            <a:endParaRPr lang="tr-TR" sz="1200" dirty="0"/>
          </a:p>
          <a:p>
            <a:pPr>
              <a:lnSpc>
                <a:spcPct val="110000"/>
              </a:lnSpc>
              <a:spcBef>
                <a:spcPts val="500"/>
              </a:spcBef>
            </a:pPr>
            <a:r>
              <a:rPr lang="tr-TR" sz="1200" dirty="0">
                <a:hlinkClick r:id="rId7"/>
              </a:rPr>
              <a:t>https://sistemdostu.com/net-user-komutu/</a:t>
            </a:r>
            <a:endParaRPr lang="tr-TR" sz="1200" dirty="0"/>
          </a:p>
          <a:p>
            <a:pPr>
              <a:lnSpc>
                <a:spcPct val="110000"/>
              </a:lnSpc>
              <a:spcBef>
                <a:spcPts val="500"/>
              </a:spcBef>
            </a:pPr>
            <a:r>
              <a:rPr lang="tr-TR" sz="1200" dirty="0">
                <a:hlinkClick r:id="rId8"/>
              </a:rPr>
              <a:t>https://www.ninjaone.com/blog/ipconfig-commands/</a:t>
            </a:r>
            <a:endParaRPr lang="tr-TR" sz="1200" dirty="0"/>
          </a:p>
          <a:p>
            <a:pPr>
              <a:lnSpc>
                <a:spcPct val="110000"/>
              </a:lnSpc>
              <a:spcBef>
                <a:spcPts val="500"/>
              </a:spcBef>
            </a:pPr>
            <a:r>
              <a:rPr lang="tr-TR" sz="1200" dirty="0">
                <a:hlinkClick r:id="rId9"/>
              </a:rPr>
              <a:t>https://www.ionos.com/digitalguide/server/tools/introduction-to-netstat/</a:t>
            </a:r>
            <a:endParaRPr lang="tr-TR" sz="1200" dirty="0"/>
          </a:p>
          <a:p>
            <a:pPr>
              <a:lnSpc>
                <a:spcPct val="110000"/>
              </a:lnSpc>
              <a:spcBef>
                <a:spcPts val="500"/>
              </a:spcBef>
            </a:pPr>
            <a:r>
              <a:rPr lang="tr-TR" sz="1200" dirty="0">
                <a:hlinkClick r:id="rId10"/>
              </a:rPr>
              <a:t>https://www.coretechnologies.com/blog/windows-services/essential-tools-for-windows-services-net-command/</a:t>
            </a:r>
            <a:endParaRPr lang="tr-TR" sz="1200" dirty="0"/>
          </a:p>
          <a:p>
            <a:pPr>
              <a:lnSpc>
                <a:spcPct val="110000"/>
              </a:lnSpc>
              <a:spcBef>
                <a:spcPts val="500"/>
              </a:spcBef>
            </a:pPr>
            <a:endParaRPr lang="tr-TR" sz="1200" dirty="0"/>
          </a:p>
          <a:p>
            <a:endParaRPr lang="tr-TR" sz="1200" dirty="0"/>
          </a:p>
          <a:p>
            <a:endParaRPr lang="tr-TR" sz="1200" dirty="0"/>
          </a:p>
        </p:txBody>
      </p:sp>
    </p:spTree>
    <p:extLst>
      <p:ext uri="{BB962C8B-B14F-4D97-AF65-F5344CB8AC3E}">
        <p14:creationId xmlns:p14="http://schemas.microsoft.com/office/powerpoint/2010/main" val="1823606280"/>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B51A87-CA39-EBA8-2838-6C8B37F7CE03}"/>
              </a:ext>
            </a:extLst>
          </p:cNvPr>
          <p:cNvSpPr>
            <a:spLocks noGrp="1"/>
          </p:cNvSpPr>
          <p:nvPr>
            <p:ph type="title"/>
          </p:nvPr>
        </p:nvSpPr>
        <p:spPr/>
        <p:txBody>
          <a:bodyPr/>
          <a:lstStyle/>
          <a:p>
            <a:r>
              <a:rPr lang="tr-TR" dirty="0"/>
              <a:t>BENİ DİNLEDİĞİNİZ İÇİN TEŞEKKÜRLER</a:t>
            </a:r>
          </a:p>
        </p:txBody>
      </p:sp>
      <p:sp>
        <p:nvSpPr>
          <p:cNvPr id="3" name="İçerik Yer Tutucusu 2">
            <a:extLst>
              <a:ext uri="{FF2B5EF4-FFF2-40B4-BE49-F238E27FC236}">
                <a16:creationId xmlns:a16="http://schemas.microsoft.com/office/drawing/2014/main" id="{A2EEAFCD-D147-DADA-9DC3-AED2DB3E8781}"/>
              </a:ext>
            </a:extLst>
          </p:cNvPr>
          <p:cNvSpPr>
            <a:spLocks noGrp="1"/>
          </p:cNvSpPr>
          <p:nvPr>
            <p:ph sz="quarter" idx="13"/>
          </p:nvPr>
        </p:nvSpPr>
        <p:spPr/>
        <p:txBody>
          <a:bodyPr/>
          <a:lstStyle/>
          <a:p>
            <a:pPr marL="0" indent="0">
              <a:buNone/>
            </a:pPr>
            <a:endParaRPr lang="tr-TR" dirty="0"/>
          </a:p>
        </p:txBody>
      </p:sp>
    </p:spTree>
    <p:extLst>
      <p:ext uri="{BB962C8B-B14F-4D97-AF65-F5344CB8AC3E}">
        <p14:creationId xmlns:p14="http://schemas.microsoft.com/office/powerpoint/2010/main" val="380949000"/>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2BE525-9B61-E965-CD36-7E5810428007}"/>
              </a:ext>
            </a:extLst>
          </p:cNvPr>
          <p:cNvSpPr>
            <a:spLocks noGrp="1"/>
          </p:cNvSpPr>
          <p:nvPr>
            <p:ph type="title"/>
          </p:nvPr>
        </p:nvSpPr>
        <p:spPr>
          <a:xfrm>
            <a:off x="913149" y="624867"/>
            <a:ext cx="10364451" cy="1596177"/>
          </a:xfrm>
        </p:spPr>
        <p:txBody>
          <a:bodyPr/>
          <a:lstStyle/>
          <a:p>
            <a:r>
              <a:rPr lang="tr-TR" dirty="0"/>
              <a:t>Linux sunucu yönetiminde</a:t>
            </a:r>
            <a:br>
              <a:rPr lang="tr-TR" dirty="0"/>
            </a:br>
            <a:r>
              <a:rPr lang="tr-TR" dirty="0"/>
              <a:t>temel kodlar</a:t>
            </a:r>
            <a:br>
              <a:rPr lang="tr-TR" dirty="0"/>
            </a:br>
            <a:endParaRPr lang="tr-TR" dirty="0"/>
          </a:p>
        </p:txBody>
      </p:sp>
      <p:sp>
        <p:nvSpPr>
          <p:cNvPr id="13" name="İçerik Yer Tutucusu 12">
            <a:extLst>
              <a:ext uri="{FF2B5EF4-FFF2-40B4-BE49-F238E27FC236}">
                <a16:creationId xmlns:a16="http://schemas.microsoft.com/office/drawing/2014/main" id="{C1C442E3-F403-1F01-9F62-88F42AC515A7}"/>
              </a:ext>
            </a:extLst>
          </p:cNvPr>
          <p:cNvSpPr>
            <a:spLocks noGrp="1"/>
          </p:cNvSpPr>
          <p:nvPr>
            <p:ph sz="quarter" idx="13"/>
          </p:nvPr>
        </p:nvSpPr>
        <p:spPr/>
        <p:txBody>
          <a:bodyPr/>
          <a:lstStyle/>
          <a:p>
            <a:pPr marL="0" indent="0">
              <a:buNone/>
            </a:pPr>
            <a:r>
              <a:rPr lang="tr-TR" dirty="0"/>
              <a:t>Is komutu</a:t>
            </a:r>
          </a:p>
          <a:p>
            <a:pPr marL="0" indent="0">
              <a:buNone/>
            </a:pPr>
            <a:r>
              <a:rPr lang="tr-TR" cap="none" dirty="0"/>
              <a:t> </a:t>
            </a:r>
            <a:r>
              <a:rPr lang="tr-TR" cap="none" dirty="0">
                <a:solidFill>
                  <a:srgbClr val="2C2F34"/>
                </a:solidFill>
                <a:latin typeface="-apple-system"/>
              </a:rPr>
              <a:t>Is</a:t>
            </a:r>
            <a:r>
              <a:rPr lang="tr-TR" b="0" i="0" cap="none" dirty="0">
                <a:solidFill>
                  <a:srgbClr val="2C2F34"/>
                </a:solidFill>
                <a:effectLst/>
                <a:latin typeface="-apple-system"/>
              </a:rPr>
              <a:t> komutu, bir dizinde bulunan dosyaları ve dizinleri listelemek için kullanılır. Dizin içeriğini görüntülemek için sadece “IS” komutunu kullanarak çalıştırabilirsiniz. Ayrıca, “IS -l” komutunu kullanarak dosyaların ayrıntılı listesini alabilirsiniz.</a:t>
            </a:r>
            <a:endParaRPr lang="tr-TR" cap="none" dirty="0"/>
          </a:p>
        </p:txBody>
      </p:sp>
    </p:spTree>
    <p:extLst>
      <p:ext uri="{BB962C8B-B14F-4D97-AF65-F5344CB8AC3E}">
        <p14:creationId xmlns:p14="http://schemas.microsoft.com/office/powerpoint/2010/main" val="1464992190"/>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descr="IS KOMUDUNUN GÖRSELİ&#10;">
            <a:extLst>
              <a:ext uri="{FF2B5EF4-FFF2-40B4-BE49-F238E27FC236}">
                <a16:creationId xmlns:a16="http://schemas.microsoft.com/office/drawing/2014/main" id="{9587B381-11C0-4A2B-6A4C-95FF404D6D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00" y="1425575"/>
            <a:ext cx="5702300" cy="4006850"/>
          </a:xfrm>
          <a:prstGeom prst="rect">
            <a:avLst/>
          </a:prstGeom>
        </p:spPr>
      </p:pic>
      <p:sp>
        <p:nvSpPr>
          <p:cNvPr id="8" name="Ok: Sağ 7">
            <a:extLst>
              <a:ext uri="{FF2B5EF4-FFF2-40B4-BE49-F238E27FC236}">
                <a16:creationId xmlns:a16="http://schemas.microsoft.com/office/drawing/2014/main" id="{F0D436B2-F091-D823-1302-B7B3BC34D32C}"/>
              </a:ext>
            </a:extLst>
          </p:cNvPr>
          <p:cNvSpPr/>
          <p:nvPr/>
        </p:nvSpPr>
        <p:spPr>
          <a:xfrm>
            <a:off x="5483227" y="2965450"/>
            <a:ext cx="1758950" cy="927100"/>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96752FF8-8B9F-751C-1D4A-7AEB44A11FF7}"/>
              </a:ext>
            </a:extLst>
          </p:cNvPr>
          <p:cNvSpPr txBox="1"/>
          <p:nvPr/>
        </p:nvSpPr>
        <p:spPr>
          <a:xfrm>
            <a:off x="7340600" y="1739900"/>
            <a:ext cx="4286250" cy="3416320"/>
          </a:xfrm>
          <a:prstGeom prst="rect">
            <a:avLst/>
          </a:prstGeom>
          <a:noFill/>
        </p:spPr>
        <p:txBody>
          <a:bodyPr wrap="square" rtlCol="0">
            <a:spAutoFit/>
          </a:bodyPr>
          <a:lstStyle/>
          <a:p>
            <a:r>
              <a:rPr lang="tr-TR" b="0" i="0" dirty="0">
                <a:solidFill>
                  <a:srgbClr val="000000"/>
                </a:solidFill>
                <a:effectLst/>
                <a:latin typeface="Raleway" panose="020F0502020204030204" pitchFamily="2" charset="-94"/>
              </a:rPr>
              <a:t>Bilmemiz gereken en temel renkler şunlardır: </a:t>
            </a:r>
            <a:r>
              <a:rPr lang="tr-TR" b="1" i="0" dirty="0">
                <a:solidFill>
                  <a:srgbClr val="000000"/>
                </a:solidFill>
                <a:effectLst/>
                <a:latin typeface="Raleway" panose="020F0502020204030204" pitchFamily="2" charset="-94"/>
              </a:rPr>
              <a:t>Pembe (Görseller), Mavi (Dizinler), Kırmızı (Arşiv dosyaları), Yeşil (</a:t>
            </a:r>
            <a:r>
              <a:rPr lang="tr-TR" b="1" i="0" dirty="0" err="1">
                <a:solidFill>
                  <a:srgbClr val="000000"/>
                </a:solidFill>
                <a:effectLst/>
                <a:latin typeface="Raleway" panose="020F0502020204030204" pitchFamily="2" charset="-94"/>
              </a:rPr>
              <a:t>Executable</a:t>
            </a:r>
            <a:r>
              <a:rPr lang="tr-TR" b="1" i="0" dirty="0">
                <a:solidFill>
                  <a:srgbClr val="000000"/>
                </a:solidFill>
                <a:effectLst/>
                <a:latin typeface="Raleway" panose="020F0502020204030204" pitchFamily="2" charset="-94"/>
              </a:rPr>
              <a:t> dosyalar), Beyaz (Metin dosyaları), Camgöbeği (Kısayollar)</a:t>
            </a:r>
          </a:p>
          <a:p>
            <a:endParaRPr lang="tr-TR" b="1" dirty="0">
              <a:solidFill>
                <a:srgbClr val="000000"/>
              </a:solidFill>
              <a:latin typeface="Raleway" panose="020F0502020204030204" pitchFamily="2" charset="-94"/>
            </a:endParaRPr>
          </a:p>
          <a:p>
            <a:endParaRPr lang="tr-TR" b="1" dirty="0">
              <a:solidFill>
                <a:srgbClr val="000000"/>
              </a:solidFill>
              <a:latin typeface="Raleway" panose="020F0502020204030204" pitchFamily="2" charset="-94"/>
            </a:endParaRPr>
          </a:p>
          <a:p>
            <a:endParaRPr lang="tr-TR" b="1" dirty="0">
              <a:solidFill>
                <a:srgbClr val="000000"/>
              </a:solidFill>
              <a:latin typeface="Raleway" panose="020F0502020204030204" pitchFamily="2" charset="-94"/>
            </a:endParaRPr>
          </a:p>
          <a:p>
            <a:endParaRPr lang="tr-TR" b="1" dirty="0">
              <a:solidFill>
                <a:srgbClr val="000000"/>
              </a:solidFill>
              <a:latin typeface="Raleway" panose="020F0502020204030204" pitchFamily="2" charset="-94"/>
            </a:endParaRPr>
          </a:p>
          <a:p>
            <a:endParaRPr lang="tr-TR" b="1" dirty="0">
              <a:solidFill>
                <a:srgbClr val="000000"/>
              </a:solidFill>
              <a:latin typeface="Raleway" panose="020F0502020204030204" pitchFamily="2" charset="-94"/>
            </a:endParaRPr>
          </a:p>
          <a:p>
            <a:endParaRPr lang="tr-TR" dirty="0"/>
          </a:p>
        </p:txBody>
      </p:sp>
    </p:spTree>
    <p:extLst>
      <p:ext uri="{BB962C8B-B14F-4D97-AF65-F5344CB8AC3E}">
        <p14:creationId xmlns:p14="http://schemas.microsoft.com/office/powerpoint/2010/main" val="2254883857"/>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12F902-C5EC-836F-DE2F-568B2A16E33F}"/>
              </a:ext>
            </a:extLst>
          </p:cNvPr>
          <p:cNvSpPr>
            <a:spLocks noGrp="1"/>
          </p:cNvSpPr>
          <p:nvPr>
            <p:ph type="title"/>
          </p:nvPr>
        </p:nvSpPr>
        <p:spPr/>
        <p:txBody>
          <a:bodyPr/>
          <a:lstStyle/>
          <a:p>
            <a:r>
              <a:rPr lang="tr-TR" dirty="0"/>
              <a:t>CD KOMUTU</a:t>
            </a:r>
            <a:br>
              <a:rPr lang="tr-TR" dirty="0"/>
            </a:br>
            <a:endParaRPr lang="tr-TR" dirty="0"/>
          </a:p>
        </p:txBody>
      </p:sp>
      <p:sp>
        <p:nvSpPr>
          <p:cNvPr id="3" name="İçerik Yer Tutucusu 2">
            <a:extLst>
              <a:ext uri="{FF2B5EF4-FFF2-40B4-BE49-F238E27FC236}">
                <a16:creationId xmlns:a16="http://schemas.microsoft.com/office/drawing/2014/main" id="{0726A735-8F0A-502D-D5FA-755D73527F13}"/>
              </a:ext>
            </a:extLst>
          </p:cNvPr>
          <p:cNvSpPr>
            <a:spLocks noGrp="1"/>
          </p:cNvSpPr>
          <p:nvPr>
            <p:ph sz="quarter" idx="13"/>
          </p:nvPr>
        </p:nvSpPr>
        <p:spPr/>
        <p:txBody>
          <a:bodyPr/>
          <a:lstStyle/>
          <a:p>
            <a:pPr marL="0" indent="0">
              <a:buNone/>
            </a:pPr>
            <a:r>
              <a:rPr lang="tr-TR" b="0" i="0" cap="none" dirty="0" err="1">
                <a:solidFill>
                  <a:srgbClr val="2C2F34"/>
                </a:solidFill>
                <a:effectLst/>
                <a:latin typeface="Times New Roman" panose="02020603050405020304" pitchFamily="18" charset="0"/>
                <a:cs typeface="Times New Roman" panose="02020603050405020304" pitchFamily="18" charset="0"/>
              </a:rPr>
              <a:t>Cd</a:t>
            </a:r>
            <a:r>
              <a:rPr lang="tr-TR" b="0" i="0" cap="none" dirty="0">
                <a:solidFill>
                  <a:srgbClr val="2C2F34"/>
                </a:solidFill>
                <a:effectLst/>
                <a:latin typeface="Times New Roman" panose="02020603050405020304" pitchFamily="18" charset="0"/>
                <a:cs typeface="Times New Roman" panose="02020603050405020304" pitchFamily="18" charset="0"/>
              </a:rPr>
              <a:t> komutu, kullanıcıyı bir dizinden başka bir dizine taşımak için kullanılır. Örneğin, “cd /</a:t>
            </a:r>
            <a:r>
              <a:rPr lang="tr-TR" b="0" i="0" cap="none" dirty="0" err="1">
                <a:solidFill>
                  <a:srgbClr val="2C2F34"/>
                </a:solidFill>
                <a:effectLst/>
                <a:latin typeface="Times New Roman" panose="02020603050405020304" pitchFamily="18" charset="0"/>
                <a:cs typeface="Times New Roman" panose="02020603050405020304" pitchFamily="18" charset="0"/>
              </a:rPr>
              <a:t>usr</a:t>
            </a:r>
            <a:r>
              <a:rPr lang="tr-TR" b="0" i="0" cap="none" dirty="0">
                <a:solidFill>
                  <a:srgbClr val="2C2F34"/>
                </a:solidFill>
                <a:effectLst/>
                <a:latin typeface="Times New Roman" panose="02020603050405020304" pitchFamily="18" charset="0"/>
                <a:cs typeface="Times New Roman" panose="02020603050405020304" pitchFamily="18" charset="0"/>
              </a:rPr>
              <a:t>/</a:t>
            </a:r>
            <a:r>
              <a:rPr lang="tr-TR" b="0" i="0" cap="none" dirty="0" err="1">
                <a:solidFill>
                  <a:srgbClr val="2C2F34"/>
                </a:solidFill>
                <a:effectLst/>
                <a:latin typeface="Times New Roman" panose="02020603050405020304" pitchFamily="18" charset="0"/>
                <a:cs typeface="Times New Roman" panose="02020603050405020304" pitchFamily="18" charset="0"/>
              </a:rPr>
              <a:t>share</a:t>
            </a:r>
            <a:r>
              <a:rPr lang="tr-TR" b="0" i="0" cap="none" dirty="0">
                <a:solidFill>
                  <a:srgbClr val="2C2F34"/>
                </a:solidFill>
                <a:effectLst/>
                <a:latin typeface="Times New Roman" panose="02020603050405020304" pitchFamily="18" charset="0"/>
                <a:cs typeface="Times New Roman" panose="02020603050405020304" pitchFamily="18" charset="0"/>
              </a:rPr>
              <a:t>” komutunu kullanarak “/</a:t>
            </a:r>
            <a:r>
              <a:rPr lang="tr-TR" b="0" i="0" cap="none" dirty="0" err="1">
                <a:solidFill>
                  <a:srgbClr val="2C2F34"/>
                </a:solidFill>
                <a:effectLst/>
                <a:latin typeface="Times New Roman" panose="02020603050405020304" pitchFamily="18" charset="0"/>
                <a:cs typeface="Times New Roman" panose="02020603050405020304" pitchFamily="18" charset="0"/>
              </a:rPr>
              <a:t>usr</a:t>
            </a:r>
            <a:r>
              <a:rPr lang="tr-TR" b="0" i="0" cap="none" dirty="0">
                <a:solidFill>
                  <a:srgbClr val="2C2F34"/>
                </a:solidFill>
                <a:effectLst/>
                <a:latin typeface="Times New Roman" panose="02020603050405020304" pitchFamily="18" charset="0"/>
                <a:cs typeface="Times New Roman" panose="02020603050405020304" pitchFamily="18" charset="0"/>
              </a:rPr>
              <a:t>/</a:t>
            </a:r>
            <a:r>
              <a:rPr lang="tr-TR" b="0" i="0" cap="none" dirty="0" err="1">
                <a:solidFill>
                  <a:srgbClr val="2C2F34"/>
                </a:solidFill>
                <a:effectLst/>
                <a:latin typeface="Times New Roman" panose="02020603050405020304" pitchFamily="18" charset="0"/>
                <a:cs typeface="Times New Roman" panose="02020603050405020304" pitchFamily="18" charset="0"/>
              </a:rPr>
              <a:t>share</a:t>
            </a:r>
            <a:r>
              <a:rPr lang="tr-TR" b="0" i="0" cap="none" dirty="0">
                <a:solidFill>
                  <a:srgbClr val="2C2F34"/>
                </a:solidFill>
                <a:effectLst/>
                <a:latin typeface="Times New Roman" panose="02020603050405020304" pitchFamily="18" charset="0"/>
                <a:cs typeface="Times New Roman" panose="02020603050405020304" pitchFamily="18" charset="0"/>
              </a:rPr>
              <a:t>” dizinine geçebilirsiniz. “</a:t>
            </a:r>
            <a:r>
              <a:rPr lang="tr-TR" b="0" i="0" cap="none" dirty="0" err="1">
                <a:solidFill>
                  <a:srgbClr val="2C2F34"/>
                </a:solidFill>
                <a:effectLst/>
                <a:latin typeface="Times New Roman" panose="02020603050405020304" pitchFamily="18" charset="0"/>
                <a:cs typeface="Times New Roman" panose="02020603050405020304" pitchFamily="18" charset="0"/>
              </a:rPr>
              <a:t>Cd</a:t>
            </a:r>
            <a:r>
              <a:rPr lang="tr-TR" b="0" i="0" cap="none" dirty="0">
                <a:solidFill>
                  <a:srgbClr val="2C2F34"/>
                </a:solidFill>
                <a:effectLst/>
                <a:latin typeface="Times New Roman" panose="02020603050405020304" pitchFamily="18" charset="0"/>
                <a:cs typeface="Times New Roman" panose="02020603050405020304" pitchFamily="18" charset="0"/>
              </a:rPr>
              <a:t> ..” komutunu kullanarak bir üst dizine geçebilirsiniz.</a:t>
            </a:r>
            <a:endParaRPr lang="tr-TR"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7871327"/>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B5DCE0CF-F68F-9FA4-09C9-2368717980F8}"/>
              </a:ext>
            </a:extLst>
          </p:cNvPr>
          <p:cNvSpPr>
            <a:spLocks noGrp="1"/>
          </p:cNvSpPr>
          <p:nvPr>
            <p:ph type="title"/>
          </p:nvPr>
        </p:nvSpPr>
        <p:spPr/>
        <p:txBody>
          <a:bodyPr/>
          <a:lstStyle/>
          <a:p>
            <a:r>
              <a:rPr lang="tr-TR" dirty="0" err="1"/>
              <a:t>Cd</a:t>
            </a:r>
            <a:r>
              <a:rPr lang="tr-TR" dirty="0"/>
              <a:t> komutu</a:t>
            </a:r>
          </a:p>
        </p:txBody>
      </p:sp>
      <p:pic>
        <p:nvPicPr>
          <p:cNvPr id="8" name="İçerik Yer Tutucusu 7" descr="cd NASIL GÖZÜKÜR&#10;">
            <a:extLst>
              <a:ext uri="{FF2B5EF4-FFF2-40B4-BE49-F238E27FC236}">
                <a16:creationId xmlns:a16="http://schemas.microsoft.com/office/drawing/2014/main" id="{FBA80606-7986-C4B6-4FAF-46A1C2CFBDF6}"/>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7054850" y="880778"/>
            <a:ext cx="5137150" cy="4613844"/>
          </a:xfrm>
        </p:spPr>
      </p:pic>
      <p:sp>
        <p:nvSpPr>
          <p:cNvPr id="14" name="Rectangle 6">
            <a:extLst>
              <a:ext uri="{FF2B5EF4-FFF2-40B4-BE49-F238E27FC236}">
                <a16:creationId xmlns:a16="http://schemas.microsoft.com/office/drawing/2014/main" id="{62EA37F9-95B6-A8CD-0C6F-7F1EBC3EC773}"/>
              </a:ext>
            </a:extLst>
          </p:cNvPr>
          <p:cNvSpPr>
            <a:spLocks noGrp="1" noChangeArrowheads="1"/>
          </p:cNvSpPr>
          <p:nvPr>
            <p:ph type="body" sz="half" idx="2"/>
          </p:nvPr>
        </p:nvSpPr>
        <p:spPr bwMode="auto">
          <a:xfrm>
            <a:off x="184150" y="3211613"/>
            <a:ext cx="5707524" cy="2215991"/>
          </a:xfrm>
          <a:prstGeom prst="rect">
            <a:avLst/>
          </a:prstGeom>
          <a:solidFill>
            <a:srgbClr val="F1F1F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a:ln>
                  <a:noFill/>
                </a:ln>
                <a:solidFill>
                  <a:srgbClr val="000000"/>
                </a:solidFill>
                <a:effectLst/>
                <a:latin typeface="+mn-lt"/>
              </a:rPr>
              <a:t>Örneğin </a:t>
            </a:r>
            <a:r>
              <a:rPr kumimoji="0" lang="tr-TR" altLang="tr-TR" sz="1200" b="0" i="0" u="none" strike="noStrike" cap="none" normalizeH="0" baseline="0" dirty="0">
                <a:ln>
                  <a:noFill/>
                </a:ln>
                <a:solidFill>
                  <a:srgbClr val="000000"/>
                </a:solidFill>
                <a:effectLst/>
                <a:latin typeface="+mn-lt"/>
                <a:cs typeface="Courier New" panose="02070309020205020404" pitchFamily="49" charset="0"/>
              </a:rPr>
              <a:t>/</a:t>
            </a:r>
            <a:r>
              <a:rPr kumimoji="0" lang="tr-TR" altLang="tr-TR" sz="1200" b="0" i="0" u="none" strike="noStrike" cap="none" normalizeH="0" baseline="0" dirty="0" err="1">
                <a:ln>
                  <a:noFill/>
                </a:ln>
                <a:solidFill>
                  <a:srgbClr val="000000"/>
                </a:solidFill>
                <a:effectLst/>
                <a:latin typeface="+mn-lt"/>
                <a:cs typeface="Courier New" panose="02070309020205020404" pitchFamily="49" charset="0"/>
              </a:rPr>
              <a:t>home</a:t>
            </a:r>
            <a:r>
              <a:rPr kumimoji="0" lang="tr-TR" altLang="tr-TR" sz="1200" b="0" i="0" u="none" strike="noStrike" cap="none" normalizeH="0" baseline="0" dirty="0">
                <a:ln>
                  <a:noFill/>
                </a:ln>
                <a:solidFill>
                  <a:srgbClr val="000000"/>
                </a:solidFill>
                <a:effectLst/>
                <a:latin typeface="+mn-lt"/>
                <a:cs typeface="Courier New" panose="02070309020205020404" pitchFamily="49" charset="0"/>
              </a:rPr>
              <a:t>/akil/Masaüstü</a:t>
            </a:r>
            <a:r>
              <a:rPr kumimoji="0" lang="tr-TR" altLang="tr-TR" sz="1200" b="0" i="0" u="none" strike="noStrike" cap="none" normalizeH="0" baseline="0" dirty="0">
                <a:ln>
                  <a:noFill/>
                </a:ln>
                <a:solidFill>
                  <a:srgbClr val="000000"/>
                </a:solidFill>
                <a:effectLst/>
                <a:latin typeface="+mn-lt"/>
              </a:rPr>
              <a:t> konumunda olduğumuzu düşünelim. Masaüstündeki yazılar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a:ln>
                  <a:noFill/>
                </a:ln>
                <a:solidFill>
                  <a:srgbClr val="000000"/>
                </a:solidFill>
                <a:effectLst/>
                <a:latin typeface="+mn-lt"/>
              </a:rPr>
              <a:t>klasörüne geçmek için </a:t>
            </a:r>
            <a:r>
              <a:rPr kumimoji="0" lang="tr-TR" altLang="tr-TR" sz="1200" b="0" i="0" u="none" strike="noStrike" cap="none" normalizeH="0" baseline="0" dirty="0">
                <a:ln>
                  <a:noFill/>
                </a:ln>
                <a:solidFill>
                  <a:srgbClr val="000000"/>
                </a:solidFill>
                <a:effectLst/>
                <a:latin typeface="+mn-lt"/>
                <a:cs typeface="Courier New" panose="02070309020205020404" pitchFamily="49" charset="0"/>
              </a:rPr>
              <a:t>cd yazılar</a:t>
            </a:r>
            <a:r>
              <a:rPr kumimoji="0" lang="tr-TR" altLang="tr-TR" sz="1200" b="0" i="0" u="none" strike="noStrike" cap="none" normalizeH="0" baseline="0" dirty="0">
                <a:ln>
                  <a:noFill/>
                </a:ln>
                <a:solidFill>
                  <a:srgbClr val="000000"/>
                </a:solidFill>
                <a:effectLst/>
                <a:latin typeface="+mn-lt"/>
              </a:rPr>
              <a:t> şeklinde bir komut</a:t>
            </a:r>
            <a:r>
              <a:rPr kumimoji="0" lang="tr-TR" altLang="tr-TR" sz="600" b="0" i="0" u="none" strike="noStrike" cap="none" normalizeH="0" baseline="0" dirty="0">
                <a:ln>
                  <a:noFill/>
                </a:ln>
                <a:solidFill>
                  <a:schemeClr val="tx1"/>
                </a:solidFill>
                <a:effectLst/>
                <a:latin typeface="+mn-lt"/>
              </a:rPr>
              <a:t>  </a:t>
            </a:r>
            <a:r>
              <a:rPr lang="tr-TR" sz="1200" b="0" i="0" cap="none" dirty="0">
                <a:solidFill>
                  <a:srgbClr val="000000"/>
                </a:solidFill>
                <a:effectLst/>
                <a:latin typeface="+mn-lt"/>
                <a:cs typeface="Times New Roman" panose="02020603050405020304" pitchFamily="18" charset="0"/>
              </a:rPr>
              <a:t>Girebilirsiniz. Bu komut sonrası uçbirim </a:t>
            </a:r>
          </a:p>
          <a:p>
            <a:pPr marL="0" marR="0" lvl="0" indent="0" algn="just" defTabSz="914400" rtl="0" eaLnBrk="0" fontAlgn="base" latinLnBrk="0" hangingPunct="0">
              <a:lnSpc>
                <a:spcPct val="100000"/>
              </a:lnSpc>
              <a:spcBef>
                <a:spcPct val="0"/>
              </a:spcBef>
              <a:spcAft>
                <a:spcPct val="0"/>
              </a:spcAft>
              <a:buClrTx/>
              <a:buSzTx/>
              <a:buFontTx/>
              <a:buNone/>
              <a:tabLst/>
            </a:pPr>
            <a:r>
              <a:rPr lang="tr-TR" sz="1200" b="0" i="0" cap="none" dirty="0">
                <a:solidFill>
                  <a:srgbClr val="000000"/>
                </a:solidFill>
                <a:effectLst/>
                <a:latin typeface="+mn-lt"/>
                <a:cs typeface="Times New Roman" panose="02020603050405020304" pitchFamily="18" charset="0"/>
              </a:rPr>
              <a:t>bizim için masaüstü konumunda yer alan “yazılar” klasörünü arayıp bulacak ve bizi</a:t>
            </a:r>
          </a:p>
          <a:p>
            <a:pPr marL="0" marR="0" lvl="0" indent="0" algn="just" defTabSz="914400" rtl="0" eaLnBrk="0" fontAlgn="base" latinLnBrk="0" hangingPunct="0">
              <a:lnSpc>
                <a:spcPct val="100000"/>
              </a:lnSpc>
              <a:spcBef>
                <a:spcPct val="0"/>
              </a:spcBef>
              <a:spcAft>
                <a:spcPct val="0"/>
              </a:spcAft>
              <a:buClrTx/>
              <a:buSzTx/>
              <a:buFontTx/>
              <a:buNone/>
              <a:tabLst/>
            </a:pPr>
            <a:r>
              <a:rPr lang="tr-TR" sz="1200" b="0" i="0" cap="none" dirty="0">
                <a:solidFill>
                  <a:srgbClr val="000000"/>
                </a:solidFill>
                <a:effectLst/>
                <a:latin typeface="+mn-lt"/>
                <a:cs typeface="Times New Roman" panose="02020603050405020304" pitchFamily="18" charset="0"/>
              </a:rPr>
              <a:t>oraya geçirecek</a:t>
            </a:r>
            <a:r>
              <a:rPr lang="tr-TR" sz="600" b="0" i="0" dirty="0">
                <a:solidFill>
                  <a:srgbClr val="000000"/>
                </a:solidFill>
                <a:effectLst/>
                <a:latin typeface="+mn-lt"/>
                <a:cs typeface="Times New Roman" panose="02020603050405020304"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lang="tr-TR" sz="1200" b="0" i="0" cap="none" dirty="0">
                <a:solidFill>
                  <a:srgbClr val="000000"/>
                </a:solidFill>
                <a:effectLst/>
                <a:latin typeface="+mn-lt"/>
                <a:cs typeface="Times New Roman" panose="02020603050405020304" pitchFamily="18" charset="0"/>
              </a:rPr>
              <a:t>Eğer çalıştığınız dizin dışındaki bir konuma geçiş yapacaksanız, </a:t>
            </a:r>
          </a:p>
          <a:p>
            <a:pPr marL="0" marR="0" lvl="0" indent="0" algn="just" defTabSz="914400" rtl="0" eaLnBrk="0" fontAlgn="base" latinLnBrk="0" hangingPunct="0">
              <a:lnSpc>
                <a:spcPct val="100000"/>
              </a:lnSpc>
              <a:spcBef>
                <a:spcPct val="0"/>
              </a:spcBef>
              <a:spcAft>
                <a:spcPct val="0"/>
              </a:spcAft>
              <a:buClrTx/>
              <a:buSzTx/>
              <a:buFontTx/>
              <a:buNone/>
              <a:tabLst/>
            </a:pPr>
            <a:r>
              <a:rPr lang="tr-TR" sz="1200" b="0" i="0" cap="none" dirty="0">
                <a:solidFill>
                  <a:srgbClr val="000000"/>
                </a:solidFill>
                <a:effectLst/>
                <a:latin typeface="+mn-lt"/>
                <a:cs typeface="Times New Roman" panose="02020603050405020304" pitchFamily="18" charset="0"/>
              </a:rPr>
              <a:t>cd /</a:t>
            </a:r>
            <a:r>
              <a:rPr lang="tr-TR" sz="1200" b="0" i="0" cap="none" dirty="0" err="1">
                <a:solidFill>
                  <a:srgbClr val="000000"/>
                </a:solidFill>
                <a:effectLst/>
                <a:latin typeface="+mn-lt"/>
                <a:cs typeface="Times New Roman" panose="02020603050405020304" pitchFamily="18" charset="0"/>
              </a:rPr>
              <a:t>home</a:t>
            </a:r>
            <a:r>
              <a:rPr lang="tr-TR" sz="1200" b="0" i="0" cap="none" dirty="0">
                <a:solidFill>
                  <a:srgbClr val="000000"/>
                </a:solidFill>
                <a:effectLst/>
                <a:latin typeface="+mn-lt"/>
                <a:cs typeface="Times New Roman" panose="02020603050405020304" pitchFamily="18" charset="0"/>
              </a:rPr>
              <a:t>/akil/belgeler şeklinde konumu tam olarak belirterek cd komutundan </a:t>
            </a:r>
          </a:p>
          <a:p>
            <a:pPr marL="0" marR="0" lvl="0" indent="0" algn="just" defTabSz="914400" rtl="0" eaLnBrk="0" fontAlgn="base" latinLnBrk="0" hangingPunct="0">
              <a:lnSpc>
                <a:spcPct val="100000"/>
              </a:lnSpc>
              <a:spcBef>
                <a:spcPct val="0"/>
              </a:spcBef>
              <a:spcAft>
                <a:spcPct val="0"/>
              </a:spcAft>
              <a:buClrTx/>
              <a:buSzTx/>
              <a:buFontTx/>
              <a:buNone/>
              <a:tabLst/>
            </a:pPr>
            <a:r>
              <a:rPr lang="tr-TR" sz="1200" b="0" i="0" cap="none" dirty="0">
                <a:solidFill>
                  <a:srgbClr val="000000"/>
                </a:solidFill>
                <a:effectLst/>
                <a:latin typeface="+mn-lt"/>
                <a:cs typeface="Times New Roman" panose="02020603050405020304" pitchFamily="18" charset="0"/>
              </a:rPr>
              <a:t>yararlanabilirsiniz. Eğer bir önceki çalıştığınız dizine geçmek istiyorsanız cd -, bir üst dizine</a:t>
            </a:r>
          </a:p>
          <a:p>
            <a:pPr marL="0" marR="0" lvl="0" indent="0" algn="just" defTabSz="914400" rtl="0" eaLnBrk="0" fontAlgn="base" latinLnBrk="0" hangingPunct="0">
              <a:lnSpc>
                <a:spcPct val="100000"/>
              </a:lnSpc>
              <a:spcBef>
                <a:spcPct val="0"/>
              </a:spcBef>
              <a:spcAft>
                <a:spcPct val="0"/>
              </a:spcAft>
              <a:buClrTx/>
              <a:buSzTx/>
              <a:buFontTx/>
              <a:buNone/>
              <a:tabLst/>
            </a:pPr>
            <a:r>
              <a:rPr lang="tr-TR" sz="1200" b="0" i="0" cap="none" dirty="0">
                <a:solidFill>
                  <a:srgbClr val="000000"/>
                </a:solidFill>
                <a:effectLst/>
                <a:latin typeface="+mn-lt"/>
                <a:cs typeface="Times New Roman" panose="02020603050405020304" pitchFamily="18" charset="0"/>
              </a:rPr>
              <a:t> geçiş yapmak istiyorsanız cd .. kullanmalısınız.</a:t>
            </a:r>
          </a:p>
          <a:p>
            <a:pPr marL="0" marR="0" lvl="0" indent="0" algn="just" defTabSz="914400" rtl="0" eaLnBrk="0" fontAlgn="base" latinLnBrk="0" hangingPunct="0">
              <a:lnSpc>
                <a:spcPct val="100000"/>
              </a:lnSpc>
              <a:spcBef>
                <a:spcPct val="0"/>
              </a:spcBef>
              <a:spcAft>
                <a:spcPct val="0"/>
              </a:spcAft>
              <a:buClrTx/>
              <a:buSzTx/>
              <a:buFontTx/>
              <a:buNone/>
              <a:tabLst/>
            </a:pPr>
            <a:r>
              <a:rPr lang="tr-TR" sz="1200" b="0" i="0" cap="none" dirty="0">
                <a:solidFill>
                  <a:srgbClr val="000000"/>
                </a:solidFill>
                <a:effectLst/>
                <a:latin typeface="+mn-lt"/>
                <a:cs typeface="Times New Roman" panose="02020603050405020304" pitchFamily="18" charset="0"/>
              </a:rPr>
              <a:t>Aşağıdaki ekran görüntüsünde de gördüğünüz gibi cd ile geçişlerimizi yaptık ve</a:t>
            </a:r>
          </a:p>
          <a:p>
            <a:pPr marL="0" marR="0" lvl="0" indent="0" algn="just" defTabSz="914400" rtl="0" eaLnBrk="0" fontAlgn="base" latinLnBrk="0" hangingPunct="0">
              <a:lnSpc>
                <a:spcPct val="100000"/>
              </a:lnSpc>
              <a:spcBef>
                <a:spcPct val="0"/>
              </a:spcBef>
              <a:spcAft>
                <a:spcPct val="0"/>
              </a:spcAft>
              <a:buClrTx/>
              <a:buSzTx/>
              <a:buFontTx/>
              <a:buNone/>
              <a:tabLst/>
            </a:pPr>
            <a:r>
              <a:rPr lang="tr-TR" sz="1200" b="0" i="0" cap="none" dirty="0" err="1">
                <a:solidFill>
                  <a:srgbClr val="000000"/>
                </a:solidFill>
                <a:effectLst/>
                <a:latin typeface="+mn-lt"/>
                <a:cs typeface="Times New Roman" panose="02020603050405020304" pitchFamily="18" charset="0"/>
              </a:rPr>
              <a:t>pwd</a:t>
            </a:r>
            <a:r>
              <a:rPr lang="tr-TR" sz="1200" b="0" i="0" cap="none" dirty="0">
                <a:solidFill>
                  <a:srgbClr val="000000"/>
                </a:solidFill>
                <a:effectLst/>
                <a:latin typeface="+mn-lt"/>
                <a:cs typeface="Times New Roman" panose="02020603050405020304" pitchFamily="18" charset="0"/>
              </a:rPr>
              <a:t> komutuyla bunu bir nevi doğruladık.</a:t>
            </a:r>
          </a:p>
          <a:p>
            <a:pPr marL="0" marR="0" lvl="0" indent="0" algn="l" defTabSz="914400" rtl="0" eaLnBrk="0" fontAlgn="base" latinLnBrk="0" hangingPunct="0">
              <a:lnSpc>
                <a:spcPct val="100000"/>
              </a:lnSpc>
              <a:spcBef>
                <a:spcPct val="0"/>
              </a:spcBef>
              <a:spcAft>
                <a:spcPct val="0"/>
              </a:spcAft>
              <a:buClrTx/>
              <a:buSzTx/>
              <a:buFontTx/>
              <a:buNone/>
              <a:tabLst/>
            </a:pPr>
            <a:endParaRPr lang="tr-TR" sz="1200" cap="none" dirty="0">
              <a:solidFill>
                <a:srgbClr val="000000"/>
              </a:solidFill>
              <a:latin typeface="+mn-lt"/>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tr-TR" sz="600" b="0" i="0" dirty="0">
              <a:solidFill>
                <a:srgbClr val="000000"/>
              </a:solidFill>
              <a:effectLst/>
              <a:latin typeface="+mn-lt"/>
              <a:cs typeface="Times New Roman" panose="02020603050405020304" pitchFamily="18" charset="0"/>
            </a:endParaRPr>
          </a:p>
        </p:txBody>
      </p:sp>
    </p:spTree>
    <p:extLst>
      <p:ext uri="{BB962C8B-B14F-4D97-AF65-F5344CB8AC3E}">
        <p14:creationId xmlns:p14="http://schemas.microsoft.com/office/powerpoint/2010/main" val="842522237"/>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a:extLst>
              <a:ext uri="{FF2B5EF4-FFF2-40B4-BE49-F238E27FC236}">
                <a16:creationId xmlns:a16="http://schemas.microsoft.com/office/drawing/2014/main" id="{6F2D09AA-C89B-1521-7888-25D80D81D273}"/>
              </a:ext>
            </a:extLst>
          </p:cNvPr>
          <p:cNvSpPr>
            <a:spLocks noGrp="1"/>
          </p:cNvSpPr>
          <p:nvPr>
            <p:ph type="title"/>
          </p:nvPr>
        </p:nvSpPr>
        <p:spPr/>
        <p:txBody>
          <a:bodyPr/>
          <a:lstStyle/>
          <a:p>
            <a:r>
              <a:rPr lang="tr-TR" dirty="0"/>
              <a:t>MKDİR KOMUTU</a:t>
            </a:r>
          </a:p>
        </p:txBody>
      </p:sp>
      <p:sp>
        <p:nvSpPr>
          <p:cNvPr id="6" name="İçerik Yer Tutucusu 5">
            <a:extLst>
              <a:ext uri="{FF2B5EF4-FFF2-40B4-BE49-F238E27FC236}">
                <a16:creationId xmlns:a16="http://schemas.microsoft.com/office/drawing/2014/main" id="{7DFDF233-16A0-FC82-DD95-A4463B868ED2}"/>
              </a:ext>
            </a:extLst>
          </p:cNvPr>
          <p:cNvSpPr>
            <a:spLocks noGrp="1"/>
          </p:cNvSpPr>
          <p:nvPr>
            <p:ph sz="quarter" idx="13"/>
          </p:nvPr>
        </p:nvSpPr>
        <p:spPr/>
        <p:txBody>
          <a:bodyPr>
            <a:normAutofit/>
          </a:bodyPr>
          <a:lstStyle/>
          <a:p>
            <a:pPr marL="0" indent="0" algn="just">
              <a:lnSpc>
                <a:spcPct val="100000"/>
              </a:lnSpc>
              <a:spcBef>
                <a:spcPts val="0"/>
              </a:spcBef>
              <a:buNone/>
            </a:pPr>
            <a:r>
              <a:rPr lang="tr-TR" cap="none" dirty="0" err="1">
                <a:latin typeface="Times New Roman" panose="02020603050405020304" pitchFamily="18" charset="0"/>
                <a:cs typeface="Times New Roman" panose="02020603050405020304" pitchFamily="18" charset="0"/>
              </a:rPr>
              <a:t>Mkdir</a:t>
            </a:r>
            <a:r>
              <a:rPr lang="tr-TR" cap="none" dirty="0">
                <a:latin typeface="Times New Roman" panose="02020603050405020304" pitchFamily="18" charset="0"/>
                <a:cs typeface="Times New Roman" panose="02020603050405020304" pitchFamily="18" charset="0"/>
              </a:rPr>
              <a:t> komutu, yeni bir dizin oluşturmak için kullanılır. Örneğin, “</a:t>
            </a:r>
            <a:r>
              <a:rPr lang="tr-TR" cap="none" dirty="0" err="1">
                <a:latin typeface="Times New Roman" panose="02020603050405020304" pitchFamily="18" charset="0"/>
                <a:cs typeface="Times New Roman" panose="02020603050405020304" pitchFamily="18" charset="0"/>
              </a:rPr>
              <a:t>mkdir</a:t>
            </a:r>
            <a:r>
              <a:rPr lang="tr-TR" cap="none" dirty="0">
                <a:latin typeface="Times New Roman" panose="02020603050405020304" pitchFamily="18" charset="0"/>
                <a:cs typeface="Times New Roman" panose="02020603050405020304" pitchFamily="18" charset="0"/>
              </a:rPr>
              <a:t> belgeler” komutunu kullanarak “belgeler” adında bir dizin oluşturabilirsiniz. Ayrıca,“</a:t>
            </a:r>
            <a:r>
              <a:rPr lang="tr-TR" cap="none" dirty="0" err="1">
                <a:latin typeface="Times New Roman" panose="02020603050405020304" pitchFamily="18" charset="0"/>
                <a:cs typeface="Times New Roman" panose="02020603050405020304" pitchFamily="18" charset="0"/>
              </a:rPr>
              <a:t>mkdir</a:t>
            </a:r>
            <a:r>
              <a:rPr lang="tr-TR" cap="none" dirty="0">
                <a:latin typeface="Times New Roman" panose="02020603050405020304" pitchFamily="18" charset="0"/>
                <a:cs typeface="Times New Roman" panose="02020603050405020304" pitchFamily="18" charset="0"/>
              </a:rPr>
              <a:t> –p dizin1/dizin2” komutunu kullanarak birden fazla alt dizin oluşturabilirsiniz.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0491107"/>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descr="metin, ekran görüntüsü, yazı tipi, yazılım içeren bir resim&#10;&#10;Yapay zeka tarafından oluşturulan içerik yanlış olabilir.">
            <a:extLst>
              <a:ext uri="{FF2B5EF4-FFF2-40B4-BE49-F238E27FC236}">
                <a16:creationId xmlns:a16="http://schemas.microsoft.com/office/drawing/2014/main" id="{E7A53AFC-C883-01DF-2E21-32F9C17537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7712" y="600075"/>
            <a:ext cx="10696575" cy="2571750"/>
          </a:xfrm>
          <a:prstGeom prst="rect">
            <a:avLst/>
          </a:prstGeom>
        </p:spPr>
      </p:pic>
      <p:sp>
        <p:nvSpPr>
          <p:cNvPr id="6" name="Metin kutusu 5">
            <a:extLst>
              <a:ext uri="{FF2B5EF4-FFF2-40B4-BE49-F238E27FC236}">
                <a16:creationId xmlns:a16="http://schemas.microsoft.com/office/drawing/2014/main" id="{3E0298C4-9317-B9BD-5D79-43EFDD104AD5}"/>
              </a:ext>
            </a:extLst>
          </p:cNvPr>
          <p:cNvSpPr txBox="1"/>
          <p:nvPr/>
        </p:nvSpPr>
        <p:spPr>
          <a:xfrm>
            <a:off x="730250" y="3778250"/>
            <a:ext cx="10718800" cy="369332"/>
          </a:xfrm>
          <a:prstGeom prst="rect">
            <a:avLst/>
          </a:prstGeom>
          <a:noFill/>
        </p:spPr>
        <p:txBody>
          <a:bodyPr wrap="square" rtlCol="0">
            <a:spAutoFit/>
          </a:bodyPr>
          <a:lstStyle/>
          <a:p>
            <a:r>
              <a:rPr lang="tr-TR" b="1" i="0" dirty="0">
                <a:solidFill>
                  <a:srgbClr val="000000"/>
                </a:solidFill>
                <a:effectLst/>
                <a:latin typeface="Times New Roman" panose="02020603050405020304" pitchFamily="18" charset="0"/>
                <a:cs typeface="Times New Roman" panose="02020603050405020304" pitchFamily="18" charset="0"/>
              </a:rPr>
              <a:t>–</a:t>
            </a:r>
            <a:r>
              <a:rPr lang="tr-TR" b="1" i="0" dirty="0" err="1">
                <a:solidFill>
                  <a:srgbClr val="000000"/>
                </a:solidFill>
                <a:effectLst/>
                <a:latin typeface="Times New Roman" panose="02020603050405020304" pitchFamily="18" charset="0"/>
                <a:cs typeface="Times New Roman" panose="02020603050405020304" pitchFamily="18" charset="0"/>
              </a:rPr>
              <a:t>version</a:t>
            </a:r>
            <a:r>
              <a:rPr lang="tr-TR" b="1" i="0" dirty="0">
                <a:solidFill>
                  <a:srgbClr val="000000"/>
                </a:solidFill>
                <a:effectLst/>
                <a:latin typeface="Times New Roman" panose="02020603050405020304" pitchFamily="18" charset="0"/>
                <a:cs typeface="Times New Roman" panose="02020603050405020304" pitchFamily="18" charset="0"/>
              </a:rPr>
              <a:t>:</a:t>
            </a:r>
            <a:r>
              <a:rPr lang="tr-TR" b="0" i="0" dirty="0">
                <a:solidFill>
                  <a:srgbClr val="000000"/>
                </a:solidFill>
                <a:effectLst/>
                <a:latin typeface="Times New Roman" panose="02020603050405020304" pitchFamily="18" charset="0"/>
                <a:cs typeface="Times New Roman" panose="02020603050405020304" pitchFamily="18" charset="0"/>
              </a:rPr>
              <a:t>  Sürüm numarasını, lisansla ilgili bazı bilgileri ve çıkışları görüntüler. Bunun gibi birkaç örneği vardır.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7367749"/>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511751-3A6E-3F6B-E36B-FCEB9226549C}"/>
              </a:ext>
            </a:extLst>
          </p:cNvPr>
          <p:cNvSpPr>
            <a:spLocks noGrp="1"/>
          </p:cNvSpPr>
          <p:nvPr>
            <p:ph type="title"/>
          </p:nvPr>
        </p:nvSpPr>
        <p:spPr/>
        <p:txBody>
          <a:bodyPr/>
          <a:lstStyle/>
          <a:p>
            <a:r>
              <a:rPr lang="tr-TR" dirty="0"/>
              <a:t>RM KOMUTU</a:t>
            </a:r>
          </a:p>
        </p:txBody>
      </p:sp>
      <p:sp>
        <p:nvSpPr>
          <p:cNvPr id="4" name="Rectangle 1">
            <a:extLst>
              <a:ext uri="{FF2B5EF4-FFF2-40B4-BE49-F238E27FC236}">
                <a16:creationId xmlns:a16="http://schemas.microsoft.com/office/drawing/2014/main" id="{D5378B33-8BF6-3446-B94E-7218871F9764}"/>
              </a:ext>
            </a:extLst>
          </p:cNvPr>
          <p:cNvSpPr>
            <a:spLocks noGrp="1" noChangeArrowheads="1"/>
          </p:cNvSpPr>
          <p:nvPr>
            <p:ph sz="quarter" idx="13"/>
          </p:nvPr>
        </p:nvSpPr>
        <p:spPr bwMode="auto">
          <a:xfrm>
            <a:off x="138949" y="3392557"/>
            <a:ext cx="11905054" cy="110799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lang="tr-TR" altLang="tr-TR" sz="1800" b="1" cap="none" dirty="0">
                <a:solidFill>
                  <a:srgbClr val="161616"/>
                </a:solidFill>
                <a:latin typeface="+mn-lt"/>
                <a:cs typeface="Times New Roman" panose="02020603050405020304" pitchFamily="18" charset="0"/>
              </a:rPr>
              <a:t>RM</a:t>
            </a:r>
            <a:r>
              <a:rPr kumimoji="0" lang="tr-TR" altLang="tr-TR" sz="1800" b="0" i="0" u="none" strike="noStrike" cap="none" normalizeH="0" baseline="0" dirty="0">
                <a:ln>
                  <a:noFill/>
                </a:ln>
                <a:solidFill>
                  <a:srgbClr val="161616"/>
                </a:solidFill>
                <a:effectLst/>
                <a:latin typeface="+mn-lt"/>
                <a:cs typeface="Times New Roman" panose="02020603050405020304" pitchFamily="18" charset="0"/>
              </a:rPr>
              <a:t> komutu, belirtilen </a:t>
            </a:r>
            <a:r>
              <a:rPr kumimoji="0" lang="tr-TR" altLang="tr-TR" sz="1800" b="0" i="1" u="none" strike="noStrike" cap="none" normalizeH="0" baseline="0" dirty="0">
                <a:ln>
                  <a:noFill/>
                </a:ln>
                <a:solidFill>
                  <a:srgbClr val="161616"/>
                </a:solidFill>
                <a:effectLst/>
                <a:latin typeface="+mn-lt"/>
                <a:cs typeface="Times New Roman" panose="02020603050405020304" pitchFamily="18" charset="0"/>
              </a:rPr>
              <a:t>Dosya</a:t>
            </a:r>
            <a:r>
              <a:rPr kumimoji="0" lang="tr-TR" altLang="tr-TR" sz="1800" b="0" i="0" u="none" strike="noStrike" cap="none" normalizeH="0" baseline="0" dirty="0">
                <a:ln>
                  <a:noFill/>
                </a:ln>
                <a:solidFill>
                  <a:srgbClr val="161616"/>
                </a:solidFill>
                <a:effectLst/>
                <a:latin typeface="+mn-lt"/>
                <a:cs typeface="Times New Roman" panose="02020603050405020304" pitchFamily="18" charset="0"/>
              </a:rPr>
              <a:t> parametresine ilişkin girişleri bir dizinden kaldırır. Bir girdi bir dosyaya son bağlantıysa, dosya silinir.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161616"/>
                </a:solidFill>
                <a:effectLst/>
                <a:latin typeface="+mn-lt"/>
                <a:cs typeface="Times New Roman" panose="02020603050405020304" pitchFamily="18" charset="0"/>
              </a:rPr>
              <a:t>Bir dosya için yazma izniniz yoksa ve standart giriş bir uçbirimse, dosya adını girmeniz istenir ve dosyayı silmek istediğinizi</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161616"/>
                </a:solidFill>
                <a:effectLst/>
                <a:latin typeface="+mn-lt"/>
                <a:cs typeface="Times New Roman" panose="02020603050405020304" pitchFamily="18" charset="0"/>
              </a:rPr>
              <a:t>doğrulamanız istenir. Bir’e(evet için), dosya silinir, başka bir karakter yazın ve dosya silinmez. Kaldırmak istediğiniz dosya için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161616"/>
                </a:solidFill>
                <a:effectLst/>
                <a:latin typeface="+mn-lt"/>
                <a:cs typeface="Times New Roman" panose="02020603050405020304" pitchFamily="18" charset="0"/>
              </a:rPr>
              <a:t>okuma ya da yazma iznine gerek yoktur. Ancak, dosyayı içeren dizin için yazma izniniz olmalıdır.</a:t>
            </a:r>
            <a:r>
              <a:rPr kumimoji="0" lang="tr-TR" altLang="tr-TR" sz="1800" b="0" i="0" u="none" strike="noStrike" cap="none" normalizeH="0" baseline="0" dirty="0">
                <a:ln>
                  <a:noFill/>
                </a:ln>
                <a:solidFill>
                  <a:schemeClr val="tx1"/>
                </a:solidFill>
                <a:effectLst/>
                <a:latin typeface="+mn-lt"/>
                <a:cs typeface="Times New Roman" panose="02020603050405020304" pitchFamily="18" charset="0"/>
              </a:rPr>
              <a:t> </a:t>
            </a:r>
          </a:p>
        </p:txBody>
      </p:sp>
    </p:spTree>
    <p:extLst>
      <p:ext uri="{BB962C8B-B14F-4D97-AF65-F5344CB8AC3E}">
        <p14:creationId xmlns:p14="http://schemas.microsoft.com/office/powerpoint/2010/main" val="2970879968"/>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08488F-ABF7-F07E-6A98-93E3B05B6418}"/>
              </a:ext>
            </a:extLst>
          </p:cNvPr>
          <p:cNvSpPr>
            <a:spLocks noGrp="1"/>
          </p:cNvSpPr>
          <p:nvPr>
            <p:ph type="title"/>
          </p:nvPr>
        </p:nvSpPr>
        <p:spPr/>
        <p:txBody>
          <a:bodyPr/>
          <a:lstStyle/>
          <a:p>
            <a:r>
              <a:rPr lang="tr-TR" dirty="0"/>
              <a:t>WİNDOWS SUNUCU YÖNETİM KOMUTLARI</a:t>
            </a:r>
          </a:p>
        </p:txBody>
      </p:sp>
      <p:sp>
        <p:nvSpPr>
          <p:cNvPr id="3" name="İçerik Yer Tutucusu 2">
            <a:extLst>
              <a:ext uri="{FF2B5EF4-FFF2-40B4-BE49-F238E27FC236}">
                <a16:creationId xmlns:a16="http://schemas.microsoft.com/office/drawing/2014/main" id="{2B8C9FFC-8990-761A-4F03-4E267D453A73}"/>
              </a:ext>
            </a:extLst>
          </p:cNvPr>
          <p:cNvSpPr>
            <a:spLocks noGrp="1"/>
          </p:cNvSpPr>
          <p:nvPr>
            <p:ph sz="quarter" idx="13"/>
          </p:nvPr>
        </p:nvSpPr>
        <p:spPr/>
        <p:txBody>
          <a:bodyPr/>
          <a:lstStyle/>
          <a:p>
            <a:r>
              <a:rPr lang="tr-TR" dirty="0"/>
              <a:t>SİSTEM BİLGİSİ</a:t>
            </a:r>
          </a:p>
          <a:p>
            <a:pPr marL="0" indent="0">
              <a:buNone/>
            </a:pPr>
            <a:r>
              <a:rPr lang="tr-TR" sz="1200" b="1" cap="none" dirty="0" err="1"/>
              <a:t>Systeminfo</a:t>
            </a:r>
            <a:r>
              <a:rPr lang="tr-TR" sz="1200" b="1" cap="none" dirty="0"/>
              <a:t>: </a:t>
            </a:r>
            <a:r>
              <a:rPr lang="tr-TR" sz="1200" cap="none" dirty="0"/>
              <a:t>işletim sisteminin yapılandırılması, güvenlik bilgileri, ürünün kimliği ve donanım özellikleri (RAM, disk alanı ve ağ kartları gibi) </a:t>
            </a:r>
            <a:r>
              <a:rPr lang="tr-TR" sz="1200" b="0" i="0" cap="none" dirty="0">
                <a:solidFill>
                  <a:srgbClr val="161616"/>
                </a:solidFill>
                <a:effectLst/>
                <a:cs typeface="Times New Roman" panose="02020603050405020304" pitchFamily="18" charset="0"/>
              </a:rPr>
              <a:t>Dahil olmak üzere bir bilgisayar ve işletim sistemi hakkında ayrıntılı yapılandırma bilgilerini görüntüler.</a:t>
            </a:r>
          </a:p>
          <a:p>
            <a:pPr marL="0" indent="0">
              <a:buNone/>
            </a:pPr>
            <a:r>
              <a:rPr lang="tr-TR" sz="1200" b="1" cap="none" dirty="0" err="1">
                <a:solidFill>
                  <a:srgbClr val="161616"/>
                </a:solidFill>
                <a:cs typeface="Times New Roman" panose="02020603050405020304" pitchFamily="18" charset="0"/>
              </a:rPr>
              <a:t>Hostname</a:t>
            </a:r>
            <a:r>
              <a:rPr lang="tr-TR" sz="1200" b="1" cap="none" dirty="0">
                <a:solidFill>
                  <a:srgbClr val="161616"/>
                </a:solidFill>
                <a:cs typeface="Times New Roman" panose="02020603050405020304" pitchFamily="18" charset="0"/>
              </a:rPr>
              <a:t>: </a:t>
            </a:r>
            <a:r>
              <a:rPr lang="tr-TR" sz="1100" b="0" i="0" cap="none" dirty="0">
                <a:effectLst/>
              </a:rPr>
              <a:t>Internet ortamında kullanılmak üzere geliştirilmiş ve isim çözmede kullanılan bir yapıdır.</a:t>
            </a:r>
          </a:p>
          <a:p>
            <a:pPr marL="0" indent="0">
              <a:buNone/>
            </a:pPr>
            <a:r>
              <a:rPr lang="tr-TR" sz="1200" b="1" cap="none" dirty="0" err="1">
                <a:cs typeface="Times New Roman" panose="02020603050405020304" pitchFamily="18" charset="0"/>
              </a:rPr>
              <a:t>Whoami</a:t>
            </a:r>
            <a:r>
              <a:rPr lang="tr-TR" sz="1200" b="1" cap="none" dirty="0">
                <a:cs typeface="Times New Roman" panose="02020603050405020304" pitchFamily="18" charset="0"/>
              </a:rPr>
              <a:t>: </a:t>
            </a:r>
            <a:r>
              <a:rPr lang="tr-TR" sz="1200" cap="none" dirty="0">
                <a:cs typeface="Times New Roman" panose="02020603050405020304" pitchFamily="18" charset="0"/>
              </a:rPr>
              <a:t>Ben kimim? Kelimelerinin kısaltılmasıdır ve aktif kullanıcıları kimliklerini gösterir. Aynı etkiyi id – un </a:t>
            </a:r>
            <a:r>
              <a:rPr lang="tr-TR" sz="1200" cap="none" dirty="0" err="1">
                <a:cs typeface="Times New Roman" panose="02020603050405020304" pitchFamily="18" charset="0"/>
              </a:rPr>
              <a:t>komutuda</a:t>
            </a:r>
            <a:r>
              <a:rPr lang="tr-TR" sz="1200" cap="none" dirty="0">
                <a:cs typeface="Times New Roman" panose="02020603050405020304" pitchFamily="18" charset="0"/>
              </a:rPr>
              <a:t> yapar.</a:t>
            </a:r>
          </a:p>
          <a:p>
            <a:pPr marL="0" indent="0">
              <a:buNone/>
            </a:pPr>
            <a:r>
              <a:rPr lang="tr-TR" sz="1200" b="1" cap="none" dirty="0" err="1">
                <a:cs typeface="Times New Roman" panose="02020603050405020304" pitchFamily="18" charset="0"/>
              </a:rPr>
              <a:t>Tasklist</a:t>
            </a:r>
            <a:r>
              <a:rPr lang="tr-TR" sz="1200" b="1" cap="none" dirty="0">
                <a:cs typeface="Times New Roman" panose="02020603050405020304" pitchFamily="18" charset="0"/>
              </a:rPr>
              <a:t>: </a:t>
            </a:r>
            <a:r>
              <a:rPr lang="tr-TR" sz="1200" b="0" i="0" cap="none" dirty="0">
                <a:solidFill>
                  <a:srgbClr val="161616"/>
                </a:solidFill>
                <a:effectLst/>
              </a:rPr>
              <a:t>Yerel bilgisayarda veya uzak bilgisayarda şu anda çalışan işlemlerin listesini görüntüler. </a:t>
            </a:r>
            <a:r>
              <a:rPr lang="tr-TR" sz="1200" b="1" i="0" cap="none" dirty="0">
                <a:solidFill>
                  <a:srgbClr val="161616"/>
                </a:solidFill>
                <a:effectLst/>
              </a:rPr>
              <a:t>Görev listesi </a:t>
            </a:r>
            <a:r>
              <a:rPr lang="tr-TR" sz="1200" b="1" i="0" cap="none" dirty="0" err="1">
                <a:solidFill>
                  <a:srgbClr val="161616"/>
                </a:solidFill>
                <a:effectLst/>
              </a:rPr>
              <a:t>tlist</a:t>
            </a:r>
            <a:r>
              <a:rPr lang="tr-TR" sz="1200" b="0" i="0" cap="none" dirty="0">
                <a:solidFill>
                  <a:srgbClr val="161616"/>
                </a:solidFill>
                <a:effectLst/>
              </a:rPr>
              <a:t> aracının yerini alır.</a:t>
            </a:r>
            <a:endParaRPr lang="tr-TR" sz="1200" b="1" cap="none" dirty="0">
              <a:cs typeface="Times New Roman" panose="02020603050405020304" pitchFamily="18" charset="0"/>
            </a:endParaRPr>
          </a:p>
        </p:txBody>
      </p:sp>
    </p:spTree>
    <p:extLst>
      <p:ext uri="{BB962C8B-B14F-4D97-AF65-F5344CB8AC3E}">
        <p14:creationId xmlns:p14="http://schemas.microsoft.com/office/powerpoint/2010/main" val="3509992259"/>
      </p:ext>
    </p:extLst>
  </p:cSld>
  <p:clrMapOvr>
    <a:masterClrMapping/>
  </p:clrMapOvr>
  <p:transition spd="slow">
    <p:wipe/>
  </p:transition>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TM04033925[[fn=Damla]]</Template>
  <TotalTime>158</TotalTime>
  <Words>963</Words>
  <Application>Microsoft Office PowerPoint</Application>
  <PresentationFormat>Geniş ekran</PresentationFormat>
  <Paragraphs>70</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-apple-system</vt:lpstr>
      <vt:lpstr>Arial</vt:lpstr>
      <vt:lpstr>Raleway</vt:lpstr>
      <vt:lpstr>Times New Roman</vt:lpstr>
      <vt:lpstr>Tw Cen MT</vt:lpstr>
      <vt:lpstr>Damla</vt:lpstr>
      <vt:lpstr>sunucu yönetiminde kullanılan temel komutlar</vt:lpstr>
      <vt:lpstr>Linux sunucu yönetiminde temel kodlar </vt:lpstr>
      <vt:lpstr>PowerPoint Sunusu</vt:lpstr>
      <vt:lpstr>CD KOMUTU </vt:lpstr>
      <vt:lpstr>Cd komutu</vt:lpstr>
      <vt:lpstr>MKDİR KOMUTU</vt:lpstr>
      <vt:lpstr>PowerPoint Sunusu</vt:lpstr>
      <vt:lpstr>RM KOMUTU</vt:lpstr>
      <vt:lpstr>WİNDOWS SUNUCU YÖNETİM KOMUTLARI</vt:lpstr>
      <vt:lpstr>WİNDOWS SUNUCU YÖNETİM KOMUTLARI</vt:lpstr>
      <vt:lpstr>WİNDOWS SUNUCU YÖNETİM KOMUTLARI</vt:lpstr>
      <vt:lpstr>WİNDOWS SUNUCU YÖNETİM KOMUTLARI</vt:lpstr>
      <vt:lpstr>WİNDOWS SUNUCU YÖNETİM KOMUTLARI</vt:lpstr>
      <vt:lpstr>Kaynakça</vt:lpstr>
      <vt:lpstr>BENİ DİNLEDİĞİNİZ İÇİN TEŞEKKÜRLER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Huzeyfe Öktem</dc:creator>
  <cp:lastModifiedBy>Huzeyfe Öktem</cp:lastModifiedBy>
  <cp:revision>1</cp:revision>
  <dcterms:created xsi:type="dcterms:W3CDTF">2025-03-12T18:32:47Z</dcterms:created>
  <dcterms:modified xsi:type="dcterms:W3CDTF">2025-03-13T04:10:39Z</dcterms:modified>
</cp:coreProperties>
</file>